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19"/>
  </p:notesMasterIdLst>
  <p:handoutMasterIdLst>
    <p:handoutMasterId r:id="rId20"/>
  </p:handoutMasterIdLst>
  <p:sldIdLst>
    <p:sldId id="258" r:id="rId3"/>
    <p:sldId id="263" r:id="rId4"/>
    <p:sldId id="267" r:id="rId5"/>
    <p:sldId id="269" r:id="rId6"/>
    <p:sldId id="279" r:id="rId7"/>
    <p:sldId id="278" r:id="rId8"/>
    <p:sldId id="280" r:id="rId9"/>
    <p:sldId id="272" r:id="rId10"/>
    <p:sldId id="273" r:id="rId11"/>
    <p:sldId id="274" r:id="rId12"/>
    <p:sldId id="281" r:id="rId13"/>
    <p:sldId id="283" r:id="rId14"/>
    <p:sldId id="284" r:id="rId15"/>
    <p:sldId id="285" r:id="rId16"/>
    <p:sldId id="286" r:id="rId17"/>
    <p:sldId id="287" r:id="rId1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nead Delany-Moretlwe" initials="SD" lastIdx="3" clrIdx="0">
    <p:extLst>
      <p:ext uri="{19B8F6BF-5375-455C-9EA6-DF929625EA0E}">
        <p15:presenceInfo xmlns:p15="http://schemas.microsoft.com/office/powerpoint/2012/main" userId="S-1-5-21-3863489222-3862667314-3109721810-11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129"/>
    <a:srgbClr val="ED1C24"/>
    <a:srgbClr val="0099D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8597" autoAdjust="0"/>
  </p:normalViewPr>
  <p:slideViewPr>
    <p:cSldViewPr snapToGrid="0" snapToObjects="1">
      <p:cViewPr varScale="1">
        <p:scale>
          <a:sx n="53" d="100"/>
          <a:sy n="53" d="100"/>
        </p:scale>
        <p:origin x="1098"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442"/>
    </p:cViewPr>
  </p:sorterViewPr>
  <p:notesViewPr>
    <p:cSldViewPr snapToGrid="0" snapToObjects="1">
      <p:cViewPr varScale="1">
        <p:scale>
          <a:sx n="69" d="100"/>
          <a:sy n="69" d="100"/>
        </p:scale>
        <p:origin x="-2568" y="-120"/>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microsoft.com/office/2007/relationships/hdphoto" Target="../media/hdphoto1.wdp"/></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52C9C0-F9A7-4C6D-8B79-7F5BAC870C0F}"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en-ZA"/>
        </a:p>
      </dgm:t>
    </dgm:pt>
    <dgm:pt modelId="{1FA927CC-AD84-4913-B0F2-FBBB81510BD5}">
      <dgm:prSet phldrT="[Text]" custT="1"/>
      <dgm:spPr/>
      <dgm:t>
        <a:bodyPr/>
        <a:lstStyle/>
        <a:p>
          <a:r>
            <a:rPr lang="en-ZA" sz="2000" b="0" dirty="0">
              <a:latin typeface="Arial Nova" panose="020B0504020202020204"/>
              <a:cs typeface="Arial" panose="020B0604020202020204" pitchFamily="34" charset="0"/>
            </a:rPr>
            <a:t>HIV </a:t>
          </a:r>
          <a:r>
            <a:rPr lang="en-ZA" sz="2000" b="0" dirty="0" smtClean="0">
              <a:latin typeface="Arial Nova" panose="020B0504020202020204"/>
              <a:cs typeface="Arial" panose="020B0604020202020204" pitchFamily="34" charset="0"/>
            </a:rPr>
            <a:t>testing</a:t>
          </a:r>
          <a:endParaRPr lang="en-ZA" sz="2000" b="0" dirty="0">
            <a:latin typeface="Arial Nova" panose="020B0504020202020204"/>
            <a:cs typeface="Arial" panose="020B0604020202020204" pitchFamily="34" charset="0"/>
          </a:endParaRPr>
        </a:p>
      </dgm:t>
    </dgm:pt>
    <dgm:pt modelId="{4557FE4E-D580-4BCA-B080-B3661FCA3975}" type="parTrans" cxnId="{C2902664-69FD-4E9C-9BA7-E06E7AC6850A}">
      <dgm:prSet/>
      <dgm:spPr/>
      <dgm:t>
        <a:bodyPr/>
        <a:lstStyle/>
        <a:p>
          <a:endParaRPr lang="en-ZA"/>
        </a:p>
      </dgm:t>
    </dgm:pt>
    <dgm:pt modelId="{2E34C4E3-CC49-48EC-8CF3-9CF8AA3E7875}" type="sibTrans" cxnId="{C2902664-69FD-4E9C-9BA7-E06E7AC6850A}">
      <dgm:prSet/>
      <dgm:spPr/>
      <dgm:t>
        <a:bodyPr/>
        <a:lstStyle/>
        <a:p>
          <a:endParaRPr lang="en-ZA"/>
        </a:p>
      </dgm:t>
    </dgm:pt>
    <dgm:pt modelId="{EE219BDD-D7D3-4A08-A1BF-67E97644E8F1}">
      <dgm:prSet phldrT="[Text]" custT="1"/>
      <dgm:spPr>
        <a:solidFill>
          <a:srgbClr val="00B050"/>
        </a:solidFill>
      </dgm:spPr>
      <dgm:t>
        <a:bodyPr/>
        <a:lstStyle/>
        <a:p>
          <a:r>
            <a:rPr lang="en-GB" sz="1400" dirty="0">
              <a:latin typeface="Arial Nova" panose="020B0504020202020204"/>
              <a:cs typeface="Arial" panose="020B0604020202020204" pitchFamily="34" charset="0"/>
            </a:rPr>
            <a:t>IPV was associated with inability to access care and </a:t>
          </a:r>
          <a:r>
            <a:rPr lang="en-GB" sz="1400" dirty="0" smtClean="0">
              <a:latin typeface="Arial Nova" panose="020B0504020202020204"/>
              <a:cs typeface="Arial" panose="020B0604020202020204" pitchFamily="34" charset="0"/>
            </a:rPr>
            <a:t>treatment.</a:t>
          </a:r>
          <a:endParaRPr lang="en-ZA" sz="1400" dirty="0">
            <a:latin typeface="Arial Nova" panose="020B0504020202020204"/>
            <a:cs typeface="Arial" panose="020B0604020202020204" pitchFamily="34" charset="0"/>
          </a:endParaRPr>
        </a:p>
      </dgm:t>
    </dgm:pt>
    <dgm:pt modelId="{9791791A-6519-439E-8344-38C429BD01D7}" type="parTrans" cxnId="{72351B5B-6521-4877-B21C-613648E4BA45}">
      <dgm:prSet/>
      <dgm:spPr/>
      <dgm:t>
        <a:bodyPr/>
        <a:lstStyle/>
        <a:p>
          <a:endParaRPr lang="en-ZA"/>
        </a:p>
      </dgm:t>
    </dgm:pt>
    <dgm:pt modelId="{D66B1EA4-2C76-49E6-8FF1-3054E13F26D7}" type="sibTrans" cxnId="{72351B5B-6521-4877-B21C-613648E4BA45}">
      <dgm:prSet/>
      <dgm:spPr/>
      <dgm:t>
        <a:bodyPr/>
        <a:lstStyle/>
        <a:p>
          <a:endParaRPr lang="en-ZA"/>
        </a:p>
      </dgm:t>
    </dgm:pt>
    <dgm:pt modelId="{3E2BDB26-BE40-42F2-9116-80338FF9EB30}">
      <dgm:prSet phldrT="[Text]" custT="1"/>
      <dgm:spPr/>
      <dgm:t>
        <a:bodyPr/>
        <a:lstStyle/>
        <a:p>
          <a:r>
            <a:rPr lang="en-ZA" sz="2000" dirty="0" smtClean="0">
              <a:latin typeface="Arial Nova" panose="020B0504020202020204"/>
              <a:cs typeface="Arial" panose="020B0604020202020204" pitchFamily="34" charset="0"/>
            </a:rPr>
            <a:t>Viral load suppression</a:t>
          </a:r>
          <a:endParaRPr lang="en-ZA" sz="2000" dirty="0">
            <a:latin typeface="Arial Nova" panose="020B0504020202020204"/>
            <a:cs typeface="Arial" panose="020B0604020202020204" pitchFamily="34" charset="0"/>
          </a:endParaRPr>
        </a:p>
      </dgm:t>
    </dgm:pt>
    <dgm:pt modelId="{6E9496CF-7928-48A9-8160-0A665EE53328}" type="parTrans" cxnId="{4B26A107-9C78-4AF4-B83F-9639D657F9B5}">
      <dgm:prSet/>
      <dgm:spPr/>
      <dgm:t>
        <a:bodyPr/>
        <a:lstStyle/>
        <a:p>
          <a:endParaRPr lang="en-ZA"/>
        </a:p>
      </dgm:t>
    </dgm:pt>
    <dgm:pt modelId="{1FECF236-A0D4-4EAE-8243-8155A36FD159}" type="sibTrans" cxnId="{4B26A107-9C78-4AF4-B83F-9639D657F9B5}">
      <dgm:prSet/>
      <dgm:spPr/>
      <dgm:t>
        <a:bodyPr/>
        <a:lstStyle/>
        <a:p>
          <a:endParaRPr lang="en-ZA"/>
        </a:p>
      </dgm:t>
    </dgm:pt>
    <dgm:pt modelId="{CA3D82F1-0AD6-4156-85EF-C083AAAC55F6}">
      <dgm:prSet phldrT="[Text]" custT="1"/>
      <dgm:spPr/>
      <dgm:t>
        <a:bodyPr/>
        <a:lstStyle/>
        <a:p>
          <a:r>
            <a:rPr lang="en-GB" sz="1400" dirty="0">
              <a:latin typeface="Arial Nova" panose="020B0504020202020204"/>
              <a:cs typeface="Arial" panose="020B0604020202020204" pitchFamily="34" charset="0"/>
            </a:rPr>
            <a:t>IPV reduced odds of women adhering to ART by half. </a:t>
          </a:r>
          <a:endParaRPr lang="en-ZA" sz="1400" dirty="0">
            <a:latin typeface="Arial Nova" panose="020B0504020202020204"/>
            <a:cs typeface="Arial" panose="020B0604020202020204" pitchFamily="34" charset="0"/>
          </a:endParaRPr>
        </a:p>
      </dgm:t>
    </dgm:pt>
    <dgm:pt modelId="{0DCFC90F-E8AB-41A6-885E-287069CBFF11}" type="parTrans" cxnId="{DC74539A-B536-497B-BAEF-2EEFBA2D4F19}">
      <dgm:prSet/>
      <dgm:spPr/>
      <dgm:t>
        <a:bodyPr/>
        <a:lstStyle/>
        <a:p>
          <a:endParaRPr lang="en-ZA"/>
        </a:p>
      </dgm:t>
    </dgm:pt>
    <dgm:pt modelId="{96003AF2-5E2D-4512-9FD7-1F9D96D77683}" type="sibTrans" cxnId="{DC74539A-B536-497B-BAEF-2EEFBA2D4F19}">
      <dgm:prSet/>
      <dgm:spPr/>
      <dgm:t>
        <a:bodyPr/>
        <a:lstStyle/>
        <a:p>
          <a:endParaRPr lang="en-ZA"/>
        </a:p>
      </dgm:t>
    </dgm:pt>
    <dgm:pt modelId="{83BEBA25-834D-4390-9AC2-77FDF9A7C468}">
      <dgm:prSet phldrT="[Text]" custT="1"/>
      <dgm:spPr/>
      <dgm:t>
        <a:bodyPr/>
        <a:lstStyle/>
        <a:p>
          <a:r>
            <a:rPr lang="en-GB" sz="1400" dirty="0" smtClean="0">
              <a:latin typeface="Arial Nova" panose="020B0504020202020204"/>
              <a:cs typeface="Arial" panose="020B0604020202020204" pitchFamily="34" charset="0"/>
            </a:rPr>
            <a:t>Partner abuse associated with poor adherence leading to poor clinical outcomes (CD4+, VL). </a:t>
          </a:r>
          <a:endParaRPr lang="en-ZA" sz="1400" dirty="0">
            <a:latin typeface="Arial Nova" panose="020B0504020202020204"/>
            <a:cs typeface="Arial" panose="020B0604020202020204" pitchFamily="34" charset="0"/>
          </a:endParaRPr>
        </a:p>
      </dgm:t>
    </dgm:pt>
    <dgm:pt modelId="{79B14A01-FF59-4739-9C7F-CCF1CFC7B61F}" type="parTrans" cxnId="{1F03E79D-6575-4301-B56E-A1884F0F6D85}">
      <dgm:prSet/>
      <dgm:spPr/>
      <dgm:t>
        <a:bodyPr/>
        <a:lstStyle/>
        <a:p>
          <a:endParaRPr lang="en-ZA"/>
        </a:p>
      </dgm:t>
    </dgm:pt>
    <dgm:pt modelId="{A1A0A72E-C5CA-479A-9C72-9C3E295A455D}" type="sibTrans" cxnId="{1F03E79D-6575-4301-B56E-A1884F0F6D85}">
      <dgm:prSet/>
      <dgm:spPr/>
      <dgm:t>
        <a:bodyPr/>
        <a:lstStyle/>
        <a:p>
          <a:endParaRPr lang="en-ZA"/>
        </a:p>
      </dgm:t>
    </dgm:pt>
    <dgm:pt modelId="{CD351490-4AA2-4195-8A2D-13F29123939D}">
      <dgm:prSet custT="1"/>
      <dgm:spPr/>
      <dgm:t>
        <a:bodyPr/>
        <a:lstStyle/>
        <a:p>
          <a:r>
            <a:rPr lang="en-GB" sz="1400" dirty="0" smtClean="0">
              <a:latin typeface="Arial Nova" panose="020B0504020202020204"/>
              <a:cs typeface="Arial" panose="020B0604020202020204" pitchFamily="34" charset="0"/>
            </a:rPr>
            <a:t>Increased loss to follow up</a:t>
          </a:r>
          <a:endParaRPr lang="en-GB" sz="1400" i="1" dirty="0">
            <a:latin typeface="Arial Nova" panose="020B0504020202020204"/>
            <a:cs typeface="Arial" panose="020B0604020202020204" pitchFamily="34" charset="0"/>
          </a:endParaRPr>
        </a:p>
      </dgm:t>
    </dgm:pt>
    <dgm:pt modelId="{E0B1A9CF-F9A4-4983-AD59-E3EAEE903FFA}" type="parTrans" cxnId="{90BC1C3F-E40F-4B8A-8547-FC2B05DEF665}">
      <dgm:prSet/>
      <dgm:spPr/>
      <dgm:t>
        <a:bodyPr/>
        <a:lstStyle/>
        <a:p>
          <a:endParaRPr lang="en-ZA"/>
        </a:p>
      </dgm:t>
    </dgm:pt>
    <dgm:pt modelId="{275C54EE-BD94-4181-964A-393C63AC66F7}" type="sibTrans" cxnId="{90BC1C3F-E40F-4B8A-8547-FC2B05DEF665}">
      <dgm:prSet/>
      <dgm:spPr/>
      <dgm:t>
        <a:bodyPr/>
        <a:lstStyle/>
        <a:p>
          <a:endParaRPr lang="en-ZA"/>
        </a:p>
      </dgm:t>
    </dgm:pt>
    <dgm:pt modelId="{2348236B-6745-4EB2-A0C7-C5D9DDF595B9}">
      <dgm:prSet phldrT="[Text]" custT="1"/>
      <dgm:spPr/>
      <dgm:t>
        <a:bodyPr/>
        <a:lstStyle/>
        <a:p>
          <a:r>
            <a:rPr lang="en-ZA" sz="1200" dirty="0" smtClean="0">
              <a:latin typeface="Arial Nova" panose="020B0504020202020204"/>
              <a:cs typeface="Arial" panose="020B0604020202020204" pitchFamily="34" charset="0"/>
            </a:rPr>
            <a:t>Gender inequality undermines women's decision-making autonomy about HIV testing</a:t>
          </a:r>
          <a:endParaRPr lang="en-ZA" sz="1200" dirty="0">
            <a:latin typeface="Arial Nova" panose="020B0504020202020204"/>
            <a:cs typeface="Arial" panose="020B0604020202020204" pitchFamily="34" charset="0"/>
          </a:endParaRPr>
        </a:p>
      </dgm:t>
    </dgm:pt>
    <dgm:pt modelId="{39C44994-EC11-4C88-8C6E-042F0B982EEE}" type="parTrans" cxnId="{6654438A-A7B7-485F-8999-7074C1584274}">
      <dgm:prSet/>
      <dgm:spPr/>
      <dgm:t>
        <a:bodyPr/>
        <a:lstStyle/>
        <a:p>
          <a:endParaRPr lang="en-ZA"/>
        </a:p>
      </dgm:t>
    </dgm:pt>
    <dgm:pt modelId="{119CC09D-F7AD-4EDE-B8ED-89D7B33D446B}" type="sibTrans" cxnId="{6654438A-A7B7-485F-8999-7074C1584274}">
      <dgm:prSet/>
      <dgm:spPr/>
      <dgm:t>
        <a:bodyPr/>
        <a:lstStyle/>
        <a:p>
          <a:endParaRPr lang="en-ZA"/>
        </a:p>
      </dgm:t>
    </dgm:pt>
    <dgm:pt modelId="{AF71D834-7A18-49DF-B7F9-83260C0B23E9}">
      <dgm:prSet phldrT="[Text]" custT="1"/>
      <dgm:spPr/>
      <dgm:t>
        <a:bodyPr/>
        <a:lstStyle/>
        <a:p>
          <a:r>
            <a:rPr lang="en-GB" sz="1400" dirty="0" smtClean="0">
              <a:latin typeface="Arial Nova" panose="020B0504020202020204"/>
              <a:cs typeface="Arial" panose="020B0604020202020204" pitchFamily="34" charset="0"/>
            </a:rPr>
            <a:t>IPV associated with treatment discontinuation</a:t>
          </a:r>
          <a:endParaRPr lang="en-ZA" sz="1400" dirty="0">
            <a:latin typeface="Arial Nova" panose="020B0504020202020204"/>
            <a:cs typeface="Arial" panose="020B0604020202020204" pitchFamily="34" charset="0"/>
          </a:endParaRPr>
        </a:p>
      </dgm:t>
    </dgm:pt>
    <dgm:pt modelId="{FD874B35-3986-4462-8A70-A2988B2A7104}" type="parTrans" cxnId="{FB117AD6-3A0E-4A8F-BA8B-37C49514334D}">
      <dgm:prSet/>
      <dgm:spPr/>
      <dgm:t>
        <a:bodyPr/>
        <a:lstStyle/>
        <a:p>
          <a:endParaRPr lang="en-ZA"/>
        </a:p>
      </dgm:t>
    </dgm:pt>
    <dgm:pt modelId="{41A71CE6-C82D-48E2-8B69-5FAB559431E8}" type="sibTrans" cxnId="{FB117AD6-3A0E-4A8F-BA8B-37C49514334D}">
      <dgm:prSet/>
      <dgm:spPr/>
      <dgm:t>
        <a:bodyPr/>
        <a:lstStyle/>
        <a:p>
          <a:endParaRPr lang="en-ZA"/>
        </a:p>
      </dgm:t>
    </dgm:pt>
    <dgm:pt modelId="{EE861ACC-DCF7-4FBF-929F-A1B245130F8B}">
      <dgm:prSet phldrT="[Text]" custT="1"/>
      <dgm:spPr>
        <a:solidFill>
          <a:srgbClr val="00B050"/>
        </a:solidFill>
      </dgm:spPr>
      <dgm:t>
        <a:bodyPr/>
        <a:lstStyle/>
        <a:p>
          <a:r>
            <a:rPr lang="en-GB" sz="1400" dirty="0" smtClean="0">
              <a:latin typeface="Arial Nova" panose="020B0504020202020204"/>
              <a:cs typeface="Arial" panose="020B0604020202020204" pitchFamily="34" charset="0"/>
            </a:rPr>
            <a:t>IPV was associated with lower current ART use among women</a:t>
          </a:r>
          <a:endParaRPr lang="en-ZA" sz="1400" dirty="0">
            <a:latin typeface="Arial Nova" panose="020B0504020202020204"/>
            <a:cs typeface="Arial" panose="020B0604020202020204" pitchFamily="34" charset="0"/>
          </a:endParaRPr>
        </a:p>
      </dgm:t>
    </dgm:pt>
    <dgm:pt modelId="{A6951AF1-C561-4E44-BC45-A634DE75DF8D}" type="parTrans" cxnId="{924B9787-4B15-4B14-851B-7EDD175EA271}">
      <dgm:prSet/>
      <dgm:spPr/>
      <dgm:t>
        <a:bodyPr/>
        <a:lstStyle/>
        <a:p>
          <a:endParaRPr lang="en-ZA"/>
        </a:p>
      </dgm:t>
    </dgm:pt>
    <dgm:pt modelId="{6A33B1E1-D619-4AC4-85FF-D1F866F6C527}" type="sibTrans" cxnId="{924B9787-4B15-4B14-851B-7EDD175EA271}">
      <dgm:prSet/>
      <dgm:spPr/>
      <dgm:t>
        <a:bodyPr/>
        <a:lstStyle/>
        <a:p>
          <a:endParaRPr lang="en-ZA"/>
        </a:p>
      </dgm:t>
    </dgm:pt>
    <dgm:pt modelId="{497525FE-24CD-40A3-9634-92E0BA0F0ED2}">
      <dgm:prSet phldrT="[Text]" custT="1"/>
      <dgm:spPr>
        <a:solidFill>
          <a:srgbClr val="00B050"/>
        </a:solidFill>
      </dgm:spPr>
      <dgm:t>
        <a:bodyPr/>
        <a:lstStyle/>
        <a:p>
          <a:r>
            <a:rPr lang="en-GB" sz="1400" dirty="0" smtClean="0">
              <a:latin typeface="Arial Nova" panose="020B0504020202020204"/>
              <a:cs typeface="Arial" panose="020B0604020202020204" pitchFamily="34" charset="0"/>
            </a:rPr>
            <a:t>Women were reluctant to, or did not include, their male partners in PMTCT services due to fear of violence.  </a:t>
          </a:r>
          <a:endParaRPr lang="en-ZA" sz="1400" dirty="0">
            <a:latin typeface="Arial Nova" panose="020B0504020202020204"/>
            <a:cs typeface="Arial" panose="020B0604020202020204" pitchFamily="34" charset="0"/>
          </a:endParaRPr>
        </a:p>
      </dgm:t>
    </dgm:pt>
    <dgm:pt modelId="{F93A9560-6B72-4758-BAEC-1472AD2CCED3}" type="parTrans" cxnId="{3986422D-A37A-43D2-8474-DACF56843613}">
      <dgm:prSet/>
      <dgm:spPr/>
      <dgm:t>
        <a:bodyPr/>
        <a:lstStyle/>
        <a:p>
          <a:endParaRPr lang="en-ZA"/>
        </a:p>
      </dgm:t>
    </dgm:pt>
    <dgm:pt modelId="{65D3088D-9A2B-4471-8C2B-C6BC6E86945E}" type="sibTrans" cxnId="{3986422D-A37A-43D2-8474-DACF56843613}">
      <dgm:prSet/>
      <dgm:spPr/>
      <dgm:t>
        <a:bodyPr/>
        <a:lstStyle/>
        <a:p>
          <a:endParaRPr lang="en-ZA"/>
        </a:p>
      </dgm:t>
    </dgm:pt>
    <dgm:pt modelId="{9D5AA85C-3281-49E7-A4D3-7453A77DF493}">
      <dgm:prSet phldrT="[Text]" custT="1"/>
      <dgm:spPr/>
      <dgm:t>
        <a:bodyPr/>
        <a:lstStyle/>
        <a:p>
          <a:r>
            <a:rPr lang="en-ZA" sz="1200" dirty="0" smtClean="0">
              <a:latin typeface="Arial Nova" panose="020B0504020202020204"/>
              <a:cs typeface="Arial" panose="020B0604020202020204" pitchFamily="34" charset="0"/>
            </a:rPr>
            <a:t>Fear of IPV prevented some women from accessing testing (variable results). One study suggested that IPV motivates HIV testing.</a:t>
          </a:r>
          <a:endParaRPr lang="en-ZA" sz="1200" dirty="0">
            <a:latin typeface="Arial Nova" panose="020B0504020202020204"/>
            <a:cs typeface="Arial" panose="020B0604020202020204" pitchFamily="34" charset="0"/>
          </a:endParaRPr>
        </a:p>
      </dgm:t>
    </dgm:pt>
    <dgm:pt modelId="{A59597E5-185D-4D5F-930B-2D6E80BD1CB6}" type="parTrans" cxnId="{3C9982E2-D48C-43A6-8D10-0AA6ECF5C697}">
      <dgm:prSet/>
      <dgm:spPr/>
      <dgm:t>
        <a:bodyPr/>
        <a:lstStyle/>
        <a:p>
          <a:endParaRPr lang="en-ZA"/>
        </a:p>
      </dgm:t>
    </dgm:pt>
    <dgm:pt modelId="{2DE87DD0-C6C8-4607-BCB0-911DCCD345E2}" type="sibTrans" cxnId="{3C9982E2-D48C-43A6-8D10-0AA6ECF5C697}">
      <dgm:prSet/>
      <dgm:spPr/>
      <dgm:t>
        <a:bodyPr/>
        <a:lstStyle/>
        <a:p>
          <a:endParaRPr lang="en-ZA"/>
        </a:p>
      </dgm:t>
    </dgm:pt>
    <dgm:pt modelId="{8E74AACF-87CC-4A57-B04E-0E174DED8630}">
      <dgm:prSet phldrT="[Text]" custT="1"/>
      <dgm:spPr/>
      <dgm:t>
        <a:bodyPr/>
        <a:lstStyle/>
        <a:p>
          <a:r>
            <a:rPr lang="en-ZA" sz="1200" dirty="0" smtClean="0">
              <a:latin typeface="Arial Nova" panose="020B0504020202020204"/>
              <a:cs typeface="Arial" panose="020B0604020202020204" pitchFamily="34" charset="0"/>
            </a:rPr>
            <a:t>Fear of violence prevented disclosure</a:t>
          </a:r>
          <a:endParaRPr lang="en-ZA" sz="1200" dirty="0">
            <a:latin typeface="Arial Nova" panose="020B0504020202020204"/>
            <a:cs typeface="Arial" panose="020B0604020202020204" pitchFamily="34" charset="0"/>
          </a:endParaRPr>
        </a:p>
      </dgm:t>
    </dgm:pt>
    <dgm:pt modelId="{2889FA98-2F8B-4DDE-ABE0-6F9C0856AFC5}" type="parTrans" cxnId="{C6BEB96F-23A3-45DD-AC32-63A99562C883}">
      <dgm:prSet/>
      <dgm:spPr/>
      <dgm:t>
        <a:bodyPr/>
        <a:lstStyle/>
        <a:p>
          <a:endParaRPr lang="en-ZA"/>
        </a:p>
      </dgm:t>
    </dgm:pt>
    <dgm:pt modelId="{1859E75B-3424-4C62-A8FA-1CEC6FBB1417}" type="sibTrans" cxnId="{C6BEB96F-23A3-45DD-AC32-63A99562C883}">
      <dgm:prSet/>
      <dgm:spPr/>
      <dgm:t>
        <a:bodyPr/>
        <a:lstStyle/>
        <a:p>
          <a:endParaRPr lang="en-ZA"/>
        </a:p>
      </dgm:t>
    </dgm:pt>
    <dgm:pt modelId="{161C5B23-E0F7-4D89-82A7-5215B395698A}">
      <dgm:prSet phldrT="[Text]" custT="1"/>
      <dgm:spPr/>
      <dgm:t>
        <a:bodyPr/>
        <a:lstStyle/>
        <a:p>
          <a:r>
            <a:rPr lang="en-ZA" sz="2000" dirty="0" smtClean="0">
              <a:latin typeface="Arial Nova" panose="020B0504020202020204"/>
              <a:cs typeface="Arial" panose="020B0604020202020204" pitchFamily="34" charset="0"/>
            </a:rPr>
            <a:t>ART initiation</a:t>
          </a:r>
          <a:endParaRPr lang="en-ZA" sz="2000" dirty="0">
            <a:latin typeface="Arial Nova" panose="020B0504020202020204"/>
            <a:cs typeface="Arial" panose="020B0604020202020204" pitchFamily="34" charset="0"/>
          </a:endParaRPr>
        </a:p>
      </dgm:t>
    </dgm:pt>
    <dgm:pt modelId="{727D623C-B3D1-4DB0-9794-CB5B56266305}" type="parTrans" cxnId="{3F687EEB-4131-4F8E-8BC6-5A5B36D05E3F}">
      <dgm:prSet/>
      <dgm:spPr/>
      <dgm:t>
        <a:bodyPr/>
        <a:lstStyle/>
        <a:p>
          <a:endParaRPr lang="en-ZA"/>
        </a:p>
      </dgm:t>
    </dgm:pt>
    <dgm:pt modelId="{71652C55-4D31-4917-96AF-6D5E0BE167C6}" type="sibTrans" cxnId="{3F687EEB-4131-4F8E-8BC6-5A5B36D05E3F}">
      <dgm:prSet/>
      <dgm:spPr/>
      <dgm:t>
        <a:bodyPr/>
        <a:lstStyle/>
        <a:p>
          <a:endParaRPr lang="en-ZA"/>
        </a:p>
      </dgm:t>
    </dgm:pt>
    <dgm:pt modelId="{C05FBB62-A0DD-4812-92B9-7A94ABE4C370}" type="pres">
      <dgm:prSet presAssocID="{1252C9C0-F9A7-4C6D-8B79-7F5BAC870C0F}" presName="linearFlow" presStyleCnt="0">
        <dgm:presLayoutVars>
          <dgm:dir/>
          <dgm:animLvl val="lvl"/>
          <dgm:resizeHandles/>
        </dgm:presLayoutVars>
      </dgm:prSet>
      <dgm:spPr/>
      <dgm:t>
        <a:bodyPr/>
        <a:lstStyle/>
        <a:p>
          <a:endParaRPr lang="en-ZA"/>
        </a:p>
      </dgm:t>
    </dgm:pt>
    <dgm:pt modelId="{55F1E132-EBA8-42EE-A8DB-2BD2557D4D9C}" type="pres">
      <dgm:prSet presAssocID="{1FA927CC-AD84-4913-B0F2-FBBB81510BD5}" presName="compositeNode" presStyleCnt="0">
        <dgm:presLayoutVars>
          <dgm:bulletEnabled val="1"/>
        </dgm:presLayoutVars>
      </dgm:prSet>
      <dgm:spPr/>
      <dgm:t>
        <a:bodyPr/>
        <a:lstStyle/>
        <a:p>
          <a:endParaRPr lang="en-ZA"/>
        </a:p>
      </dgm:t>
    </dgm:pt>
    <dgm:pt modelId="{09CE46FD-5955-4368-878E-30A779FBC9FD}" type="pres">
      <dgm:prSet presAssocID="{1FA927CC-AD84-4913-B0F2-FBBB81510BD5}" presName="image" presStyleLbl="fgImgPlace1" presStyleIdx="0" presStyleCnt="3"/>
      <dgm:spPr>
        <a:blipFill rotWithShape="1">
          <a:blip xmlns:r="http://schemas.openxmlformats.org/officeDocument/2006/relationships" r:embed="rId1"/>
          <a:stretch>
            <a:fillRect/>
          </a:stretch>
        </a:blipFill>
      </dgm:spPr>
      <dgm:t>
        <a:bodyPr/>
        <a:lstStyle/>
        <a:p>
          <a:endParaRPr lang="en-ZA"/>
        </a:p>
      </dgm:t>
    </dgm:pt>
    <dgm:pt modelId="{C651E1E5-F56B-4456-8C7D-69253B445C10}" type="pres">
      <dgm:prSet presAssocID="{1FA927CC-AD84-4913-B0F2-FBBB81510BD5}" presName="childNode" presStyleLbl="node1" presStyleIdx="0" presStyleCnt="3">
        <dgm:presLayoutVars>
          <dgm:bulletEnabled val="1"/>
        </dgm:presLayoutVars>
      </dgm:prSet>
      <dgm:spPr/>
      <dgm:t>
        <a:bodyPr/>
        <a:lstStyle/>
        <a:p>
          <a:endParaRPr lang="en-ZA"/>
        </a:p>
      </dgm:t>
    </dgm:pt>
    <dgm:pt modelId="{7F96735A-6D23-4D3D-A23A-FDEFD820864E}" type="pres">
      <dgm:prSet presAssocID="{1FA927CC-AD84-4913-B0F2-FBBB81510BD5}" presName="parentNode" presStyleLbl="revTx" presStyleIdx="0" presStyleCnt="3">
        <dgm:presLayoutVars>
          <dgm:chMax val="0"/>
          <dgm:bulletEnabled val="1"/>
        </dgm:presLayoutVars>
      </dgm:prSet>
      <dgm:spPr/>
      <dgm:t>
        <a:bodyPr/>
        <a:lstStyle/>
        <a:p>
          <a:endParaRPr lang="en-ZA"/>
        </a:p>
      </dgm:t>
    </dgm:pt>
    <dgm:pt modelId="{7EC0B528-4874-41CD-833C-79C554A0ED7E}" type="pres">
      <dgm:prSet presAssocID="{2E34C4E3-CC49-48EC-8CF3-9CF8AA3E7875}" presName="sibTrans" presStyleCnt="0"/>
      <dgm:spPr/>
      <dgm:t>
        <a:bodyPr/>
        <a:lstStyle/>
        <a:p>
          <a:endParaRPr lang="en-ZA"/>
        </a:p>
      </dgm:t>
    </dgm:pt>
    <dgm:pt modelId="{DC15E331-45FF-47D3-98F8-FD116712D5C1}" type="pres">
      <dgm:prSet presAssocID="{161C5B23-E0F7-4D89-82A7-5215B395698A}" presName="compositeNode" presStyleCnt="0">
        <dgm:presLayoutVars>
          <dgm:bulletEnabled val="1"/>
        </dgm:presLayoutVars>
      </dgm:prSet>
      <dgm:spPr/>
    </dgm:pt>
    <dgm:pt modelId="{5D9CF89D-1FEB-4D25-9C11-0C7A1AEBE690}" type="pres">
      <dgm:prSet presAssocID="{161C5B23-E0F7-4D89-82A7-5215B395698A}" presName="image" presStyleLbl="fgImgPlace1" presStyleIdx="1" presStyleCnt="3"/>
      <dgm:spPr>
        <a:blipFill rotWithShape="1">
          <a:blip xmlns:r="http://schemas.openxmlformats.org/officeDocument/2006/relationships" r:embed="rId2"/>
          <a:stretch>
            <a:fillRect/>
          </a:stretch>
        </a:blipFill>
      </dgm:spPr>
      <dgm:t>
        <a:bodyPr/>
        <a:lstStyle/>
        <a:p>
          <a:endParaRPr lang="en-ZA"/>
        </a:p>
      </dgm:t>
    </dgm:pt>
    <dgm:pt modelId="{798F717A-F861-46B6-93B6-3F8430AF8430}" type="pres">
      <dgm:prSet presAssocID="{161C5B23-E0F7-4D89-82A7-5215B395698A}" presName="childNode" presStyleLbl="node1" presStyleIdx="1" presStyleCnt="3">
        <dgm:presLayoutVars>
          <dgm:bulletEnabled val="1"/>
        </dgm:presLayoutVars>
      </dgm:prSet>
      <dgm:spPr/>
      <dgm:t>
        <a:bodyPr/>
        <a:lstStyle/>
        <a:p>
          <a:endParaRPr lang="en-ZA"/>
        </a:p>
      </dgm:t>
    </dgm:pt>
    <dgm:pt modelId="{2A8CC594-3F8D-4F83-8D4A-50D3835BCEEA}" type="pres">
      <dgm:prSet presAssocID="{161C5B23-E0F7-4D89-82A7-5215B395698A}" presName="parentNode" presStyleLbl="revTx" presStyleIdx="1" presStyleCnt="3">
        <dgm:presLayoutVars>
          <dgm:chMax val="0"/>
          <dgm:bulletEnabled val="1"/>
        </dgm:presLayoutVars>
      </dgm:prSet>
      <dgm:spPr/>
      <dgm:t>
        <a:bodyPr/>
        <a:lstStyle/>
        <a:p>
          <a:endParaRPr lang="en-ZA"/>
        </a:p>
      </dgm:t>
    </dgm:pt>
    <dgm:pt modelId="{506F0A48-923F-425C-A351-CD3236E1C853}" type="pres">
      <dgm:prSet presAssocID="{71652C55-4D31-4917-96AF-6D5E0BE167C6}" presName="sibTrans" presStyleCnt="0"/>
      <dgm:spPr/>
    </dgm:pt>
    <dgm:pt modelId="{B535ACA0-5A48-43E4-A6C6-08C3A8A78190}" type="pres">
      <dgm:prSet presAssocID="{3E2BDB26-BE40-42F2-9116-80338FF9EB30}" presName="compositeNode" presStyleCnt="0">
        <dgm:presLayoutVars>
          <dgm:bulletEnabled val="1"/>
        </dgm:presLayoutVars>
      </dgm:prSet>
      <dgm:spPr/>
      <dgm:t>
        <a:bodyPr/>
        <a:lstStyle/>
        <a:p>
          <a:endParaRPr lang="en-ZA"/>
        </a:p>
      </dgm:t>
    </dgm:pt>
    <dgm:pt modelId="{ECBD5160-E3FC-4E73-87F4-D30DEB18C508}" type="pres">
      <dgm:prSet presAssocID="{3E2BDB26-BE40-42F2-9116-80338FF9EB30}" presName="image" presStyleLbl="fgImgPlace1" presStyleIdx="2" presStyleCnt="3"/>
      <dgm:spPr>
        <a:blipFill rotWithShape="1">
          <a:blip xmlns:r="http://schemas.openxmlformats.org/officeDocument/2006/relationships" r:embed="rId3">
            <a:duotone>
              <a:schemeClr val="accent6">
                <a:shade val="45000"/>
                <a:satMod val="135000"/>
              </a:schemeClr>
              <a:prstClr val="white"/>
            </a:duotone>
            <a:extLst>
              <a:ext uri="{BEBA8EAE-BF5A-486C-A8C5-ECC9F3942E4B}">
                <a14:imgProps xmlns:a14="http://schemas.microsoft.com/office/drawing/2010/main">
                  <a14:imgLayer r:embed="rId4">
                    <a14:imgEffect>
                      <a14:saturation sat="9000"/>
                    </a14:imgEffect>
                  </a14:imgLayer>
                </a14:imgProps>
              </a:ext>
            </a:extLst>
          </a:blip>
          <a:stretch>
            <a:fillRect/>
          </a:stretch>
        </a:blipFill>
      </dgm:spPr>
      <dgm:t>
        <a:bodyPr/>
        <a:lstStyle/>
        <a:p>
          <a:endParaRPr lang="en-ZA"/>
        </a:p>
      </dgm:t>
    </dgm:pt>
    <dgm:pt modelId="{F8B1D6C9-0DA2-4DA1-A83D-0CFD48EAFA49}" type="pres">
      <dgm:prSet presAssocID="{3E2BDB26-BE40-42F2-9116-80338FF9EB30}" presName="childNode" presStyleLbl="node1" presStyleIdx="2" presStyleCnt="3">
        <dgm:presLayoutVars>
          <dgm:bulletEnabled val="1"/>
        </dgm:presLayoutVars>
      </dgm:prSet>
      <dgm:spPr/>
      <dgm:t>
        <a:bodyPr/>
        <a:lstStyle/>
        <a:p>
          <a:endParaRPr lang="en-ZA"/>
        </a:p>
      </dgm:t>
    </dgm:pt>
    <dgm:pt modelId="{66001912-FD6B-4E09-97C2-2BB91E43A2C0}" type="pres">
      <dgm:prSet presAssocID="{3E2BDB26-BE40-42F2-9116-80338FF9EB30}" presName="parentNode" presStyleLbl="revTx" presStyleIdx="2" presStyleCnt="3">
        <dgm:presLayoutVars>
          <dgm:chMax val="0"/>
          <dgm:bulletEnabled val="1"/>
        </dgm:presLayoutVars>
      </dgm:prSet>
      <dgm:spPr/>
      <dgm:t>
        <a:bodyPr/>
        <a:lstStyle/>
        <a:p>
          <a:endParaRPr lang="en-ZA"/>
        </a:p>
      </dgm:t>
    </dgm:pt>
  </dgm:ptLst>
  <dgm:cxnLst>
    <dgm:cxn modelId="{D1DA2CA0-D4BA-4F78-84D0-4039809E94CE}" type="presOf" srcId="{9D5AA85C-3281-49E7-A4D3-7453A77DF493}" destId="{C651E1E5-F56B-4456-8C7D-69253B445C10}" srcOrd="0" destOrd="1" presId="urn:microsoft.com/office/officeart/2005/8/layout/hList2"/>
    <dgm:cxn modelId="{3910FE2B-2576-435D-B096-0C166E405371}" type="presOf" srcId="{1FA927CC-AD84-4913-B0F2-FBBB81510BD5}" destId="{7F96735A-6D23-4D3D-A23A-FDEFD820864E}" srcOrd="0" destOrd="0" presId="urn:microsoft.com/office/officeart/2005/8/layout/hList2"/>
    <dgm:cxn modelId="{D2F155F5-D8CD-45DA-B5FE-9D6BF0450A7A}" type="presOf" srcId="{497525FE-24CD-40A3-9634-92E0BA0F0ED2}" destId="{798F717A-F861-46B6-93B6-3F8430AF8430}" srcOrd="0" destOrd="2" presId="urn:microsoft.com/office/officeart/2005/8/layout/hList2"/>
    <dgm:cxn modelId="{04C72631-6D6F-427A-98D6-F23AB9B5FFAC}" type="presOf" srcId="{EE219BDD-D7D3-4A08-A1BF-67E97644E8F1}" destId="{798F717A-F861-46B6-93B6-3F8430AF8430}" srcOrd="0" destOrd="0" presId="urn:microsoft.com/office/officeart/2005/8/layout/hList2"/>
    <dgm:cxn modelId="{FB117AD6-3A0E-4A8F-BA8B-37C49514334D}" srcId="{3E2BDB26-BE40-42F2-9116-80338FF9EB30}" destId="{AF71D834-7A18-49DF-B7F9-83260C0B23E9}" srcOrd="2" destOrd="0" parTransId="{FD874B35-3986-4462-8A70-A2988B2A7104}" sibTransId="{41A71CE6-C82D-48E2-8B69-5FAB559431E8}"/>
    <dgm:cxn modelId="{DF84064A-B981-4843-AAC8-F832E4839343}" type="presOf" srcId="{CA3D82F1-0AD6-4156-85EF-C083AAAC55F6}" destId="{F8B1D6C9-0DA2-4DA1-A83D-0CFD48EAFA49}" srcOrd="0" destOrd="0" presId="urn:microsoft.com/office/officeart/2005/8/layout/hList2"/>
    <dgm:cxn modelId="{4B26A107-9C78-4AF4-B83F-9639D657F9B5}" srcId="{1252C9C0-F9A7-4C6D-8B79-7F5BAC870C0F}" destId="{3E2BDB26-BE40-42F2-9116-80338FF9EB30}" srcOrd="2" destOrd="0" parTransId="{6E9496CF-7928-48A9-8160-0A665EE53328}" sibTransId="{1FECF236-A0D4-4EAE-8243-8155A36FD159}"/>
    <dgm:cxn modelId="{3C9982E2-D48C-43A6-8D10-0AA6ECF5C697}" srcId="{1FA927CC-AD84-4913-B0F2-FBBB81510BD5}" destId="{9D5AA85C-3281-49E7-A4D3-7453A77DF493}" srcOrd="1" destOrd="0" parTransId="{A59597E5-185D-4D5F-930B-2D6E80BD1CB6}" sibTransId="{2DE87DD0-C6C8-4607-BCB0-911DCCD345E2}"/>
    <dgm:cxn modelId="{8AC5368C-AABD-4FC3-8D8C-70A8FBAEC4F1}" type="presOf" srcId="{AF71D834-7A18-49DF-B7F9-83260C0B23E9}" destId="{F8B1D6C9-0DA2-4DA1-A83D-0CFD48EAFA49}" srcOrd="0" destOrd="2" presId="urn:microsoft.com/office/officeart/2005/8/layout/hList2"/>
    <dgm:cxn modelId="{6B37DBE8-2328-41F8-AA42-D346EC47487A}" type="presOf" srcId="{1252C9C0-F9A7-4C6D-8B79-7F5BAC870C0F}" destId="{C05FBB62-A0DD-4812-92B9-7A94ABE4C370}" srcOrd="0" destOrd="0" presId="urn:microsoft.com/office/officeart/2005/8/layout/hList2"/>
    <dgm:cxn modelId="{1F03E79D-6575-4301-B56E-A1884F0F6D85}" srcId="{3E2BDB26-BE40-42F2-9116-80338FF9EB30}" destId="{83BEBA25-834D-4390-9AC2-77FDF9A7C468}" srcOrd="1" destOrd="0" parTransId="{79B14A01-FF59-4739-9C7F-CCF1CFC7B61F}" sibTransId="{A1A0A72E-C5CA-479A-9C72-9C3E295A455D}"/>
    <dgm:cxn modelId="{43489155-47F3-464D-9582-82DBC5223F26}" type="presOf" srcId="{2348236B-6745-4EB2-A0C7-C5D9DDF595B9}" destId="{C651E1E5-F56B-4456-8C7D-69253B445C10}" srcOrd="0" destOrd="0" presId="urn:microsoft.com/office/officeart/2005/8/layout/hList2"/>
    <dgm:cxn modelId="{050D3219-B0B8-45AA-896B-079990D429BD}" type="presOf" srcId="{3E2BDB26-BE40-42F2-9116-80338FF9EB30}" destId="{66001912-FD6B-4E09-97C2-2BB91E43A2C0}" srcOrd="0" destOrd="0" presId="urn:microsoft.com/office/officeart/2005/8/layout/hList2"/>
    <dgm:cxn modelId="{3F687EEB-4131-4F8E-8BC6-5A5B36D05E3F}" srcId="{1252C9C0-F9A7-4C6D-8B79-7F5BAC870C0F}" destId="{161C5B23-E0F7-4D89-82A7-5215B395698A}" srcOrd="1" destOrd="0" parTransId="{727D623C-B3D1-4DB0-9794-CB5B56266305}" sibTransId="{71652C55-4D31-4917-96AF-6D5E0BE167C6}"/>
    <dgm:cxn modelId="{DC74539A-B536-497B-BAEF-2EEFBA2D4F19}" srcId="{3E2BDB26-BE40-42F2-9116-80338FF9EB30}" destId="{CA3D82F1-0AD6-4156-85EF-C083AAAC55F6}" srcOrd="0" destOrd="0" parTransId="{0DCFC90F-E8AB-41A6-885E-287069CBFF11}" sibTransId="{96003AF2-5E2D-4512-9FD7-1F9D96D77683}"/>
    <dgm:cxn modelId="{72351B5B-6521-4877-B21C-613648E4BA45}" srcId="{161C5B23-E0F7-4D89-82A7-5215B395698A}" destId="{EE219BDD-D7D3-4A08-A1BF-67E97644E8F1}" srcOrd="0" destOrd="0" parTransId="{9791791A-6519-439E-8344-38C429BD01D7}" sibTransId="{D66B1EA4-2C76-49E6-8FF1-3054E13F26D7}"/>
    <dgm:cxn modelId="{90B1AD55-818B-4D48-AC1E-DF4867CD289A}" type="presOf" srcId="{161C5B23-E0F7-4D89-82A7-5215B395698A}" destId="{2A8CC594-3F8D-4F83-8D4A-50D3835BCEEA}" srcOrd="0" destOrd="0" presId="urn:microsoft.com/office/officeart/2005/8/layout/hList2"/>
    <dgm:cxn modelId="{73AC9A37-0B73-421C-8FEE-4F58B0549EA5}" type="presOf" srcId="{CD351490-4AA2-4195-8A2D-13F29123939D}" destId="{F8B1D6C9-0DA2-4DA1-A83D-0CFD48EAFA49}" srcOrd="0" destOrd="3" presId="urn:microsoft.com/office/officeart/2005/8/layout/hList2"/>
    <dgm:cxn modelId="{9208BC7E-DD53-475E-9A2D-4A755061A9C6}" type="presOf" srcId="{83BEBA25-834D-4390-9AC2-77FDF9A7C468}" destId="{F8B1D6C9-0DA2-4DA1-A83D-0CFD48EAFA49}" srcOrd="0" destOrd="1" presId="urn:microsoft.com/office/officeart/2005/8/layout/hList2"/>
    <dgm:cxn modelId="{C6BEB96F-23A3-45DD-AC32-63A99562C883}" srcId="{1FA927CC-AD84-4913-B0F2-FBBB81510BD5}" destId="{8E74AACF-87CC-4A57-B04E-0E174DED8630}" srcOrd="2" destOrd="0" parTransId="{2889FA98-2F8B-4DDE-ABE0-6F9C0856AFC5}" sibTransId="{1859E75B-3424-4C62-A8FA-1CEC6FBB1417}"/>
    <dgm:cxn modelId="{3986422D-A37A-43D2-8474-DACF56843613}" srcId="{161C5B23-E0F7-4D89-82A7-5215B395698A}" destId="{497525FE-24CD-40A3-9634-92E0BA0F0ED2}" srcOrd="2" destOrd="0" parTransId="{F93A9560-6B72-4758-BAEC-1472AD2CCED3}" sibTransId="{65D3088D-9A2B-4471-8C2B-C6BC6E86945E}"/>
    <dgm:cxn modelId="{90BC1C3F-E40F-4B8A-8547-FC2B05DEF665}" srcId="{3E2BDB26-BE40-42F2-9116-80338FF9EB30}" destId="{CD351490-4AA2-4195-8A2D-13F29123939D}" srcOrd="3" destOrd="0" parTransId="{E0B1A9CF-F9A4-4983-AD59-E3EAEE903FFA}" sibTransId="{275C54EE-BD94-4181-964A-393C63AC66F7}"/>
    <dgm:cxn modelId="{C2902664-69FD-4E9C-9BA7-E06E7AC6850A}" srcId="{1252C9C0-F9A7-4C6D-8B79-7F5BAC870C0F}" destId="{1FA927CC-AD84-4913-B0F2-FBBB81510BD5}" srcOrd="0" destOrd="0" parTransId="{4557FE4E-D580-4BCA-B080-B3661FCA3975}" sibTransId="{2E34C4E3-CC49-48EC-8CF3-9CF8AA3E7875}"/>
    <dgm:cxn modelId="{C9588083-D6C7-45BB-A4E3-298406808580}" type="presOf" srcId="{8E74AACF-87CC-4A57-B04E-0E174DED8630}" destId="{C651E1E5-F56B-4456-8C7D-69253B445C10}" srcOrd="0" destOrd="2" presId="urn:microsoft.com/office/officeart/2005/8/layout/hList2"/>
    <dgm:cxn modelId="{924B9787-4B15-4B14-851B-7EDD175EA271}" srcId="{161C5B23-E0F7-4D89-82A7-5215B395698A}" destId="{EE861ACC-DCF7-4FBF-929F-A1B245130F8B}" srcOrd="1" destOrd="0" parTransId="{A6951AF1-C561-4E44-BC45-A634DE75DF8D}" sibTransId="{6A33B1E1-D619-4AC4-85FF-D1F866F6C527}"/>
    <dgm:cxn modelId="{6654438A-A7B7-485F-8999-7074C1584274}" srcId="{1FA927CC-AD84-4913-B0F2-FBBB81510BD5}" destId="{2348236B-6745-4EB2-A0C7-C5D9DDF595B9}" srcOrd="0" destOrd="0" parTransId="{39C44994-EC11-4C88-8C6E-042F0B982EEE}" sibTransId="{119CC09D-F7AD-4EDE-B8ED-89D7B33D446B}"/>
    <dgm:cxn modelId="{E3B9BDA1-AA49-4AF6-B047-CC0E492F3550}" type="presOf" srcId="{EE861ACC-DCF7-4FBF-929F-A1B245130F8B}" destId="{798F717A-F861-46B6-93B6-3F8430AF8430}" srcOrd="0" destOrd="1" presId="urn:microsoft.com/office/officeart/2005/8/layout/hList2"/>
    <dgm:cxn modelId="{2F98184E-D028-4125-A6E1-9544F722D47E}" type="presParOf" srcId="{C05FBB62-A0DD-4812-92B9-7A94ABE4C370}" destId="{55F1E132-EBA8-42EE-A8DB-2BD2557D4D9C}" srcOrd="0" destOrd="0" presId="urn:microsoft.com/office/officeart/2005/8/layout/hList2"/>
    <dgm:cxn modelId="{5DABBA0C-968A-49E9-9C95-05A61C5C0B72}" type="presParOf" srcId="{55F1E132-EBA8-42EE-A8DB-2BD2557D4D9C}" destId="{09CE46FD-5955-4368-878E-30A779FBC9FD}" srcOrd="0" destOrd="0" presId="urn:microsoft.com/office/officeart/2005/8/layout/hList2"/>
    <dgm:cxn modelId="{ED723D3E-AF16-4C36-A148-EE1AF78AB3EA}" type="presParOf" srcId="{55F1E132-EBA8-42EE-A8DB-2BD2557D4D9C}" destId="{C651E1E5-F56B-4456-8C7D-69253B445C10}" srcOrd="1" destOrd="0" presId="urn:microsoft.com/office/officeart/2005/8/layout/hList2"/>
    <dgm:cxn modelId="{46647718-F963-4CFB-85F3-9F8FEF0809C4}" type="presParOf" srcId="{55F1E132-EBA8-42EE-A8DB-2BD2557D4D9C}" destId="{7F96735A-6D23-4D3D-A23A-FDEFD820864E}" srcOrd="2" destOrd="0" presId="urn:microsoft.com/office/officeart/2005/8/layout/hList2"/>
    <dgm:cxn modelId="{07303357-8994-4504-9A1E-6FCC9C997930}" type="presParOf" srcId="{C05FBB62-A0DD-4812-92B9-7A94ABE4C370}" destId="{7EC0B528-4874-41CD-833C-79C554A0ED7E}" srcOrd="1" destOrd="0" presId="urn:microsoft.com/office/officeart/2005/8/layout/hList2"/>
    <dgm:cxn modelId="{36DF9FD4-F07B-4A47-A210-E8D1F62416ED}" type="presParOf" srcId="{C05FBB62-A0DD-4812-92B9-7A94ABE4C370}" destId="{DC15E331-45FF-47D3-98F8-FD116712D5C1}" srcOrd="2" destOrd="0" presId="urn:microsoft.com/office/officeart/2005/8/layout/hList2"/>
    <dgm:cxn modelId="{A1B128D3-8211-4CA0-8ED2-907EF79B9336}" type="presParOf" srcId="{DC15E331-45FF-47D3-98F8-FD116712D5C1}" destId="{5D9CF89D-1FEB-4D25-9C11-0C7A1AEBE690}" srcOrd="0" destOrd="0" presId="urn:microsoft.com/office/officeart/2005/8/layout/hList2"/>
    <dgm:cxn modelId="{15A8C461-A516-4AFF-B7E9-20F2F989E32D}" type="presParOf" srcId="{DC15E331-45FF-47D3-98F8-FD116712D5C1}" destId="{798F717A-F861-46B6-93B6-3F8430AF8430}" srcOrd="1" destOrd="0" presId="urn:microsoft.com/office/officeart/2005/8/layout/hList2"/>
    <dgm:cxn modelId="{767A5F40-DA6A-4FE5-A810-0778997998FB}" type="presParOf" srcId="{DC15E331-45FF-47D3-98F8-FD116712D5C1}" destId="{2A8CC594-3F8D-4F83-8D4A-50D3835BCEEA}" srcOrd="2" destOrd="0" presId="urn:microsoft.com/office/officeart/2005/8/layout/hList2"/>
    <dgm:cxn modelId="{4FD9AA47-91B3-4EC9-BE70-58FBC4888E18}" type="presParOf" srcId="{C05FBB62-A0DD-4812-92B9-7A94ABE4C370}" destId="{506F0A48-923F-425C-A351-CD3236E1C853}" srcOrd="3" destOrd="0" presId="urn:microsoft.com/office/officeart/2005/8/layout/hList2"/>
    <dgm:cxn modelId="{436F5ED5-3741-4B17-BC56-A1CBAB472B09}" type="presParOf" srcId="{C05FBB62-A0DD-4812-92B9-7A94ABE4C370}" destId="{B535ACA0-5A48-43E4-A6C6-08C3A8A78190}" srcOrd="4" destOrd="0" presId="urn:microsoft.com/office/officeart/2005/8/layout/hList2"/>
    <dgm:cxn modelId="{BDAF310D-4A63-4F2A-A51B-F79D329E3EE9}" type="presParOf" srcId="{B535ACA0-5A48-43E4-A6C6-08C3A8A78190}" destId="{ECBD5160-E3FC-4E73-87F4-D30DEB18C508}" srcOrd="0" destOrd="0" presId="urn:microsoft.com/office/officeart/2005/8/layout/hList2"/>
    <dgm:cxn modelId="{8F1CFB3D-0F06-40CE-BC3F-8C9631AB74AF}" type="presParOf" srcId="{B535ACA0-5A48-43E4-A6C6-08C3A8A78190}" destId="{F8B1D6C9-0DA2-4DA1-A83D-0CFD48EAFA49}" srcOrd="1" destOrd="0" presId="urn:microsoft.com/office/officeart/2005/8/layout/hList2"/>
    <dgm:cxn modelId="{29B30C2C-0C48-4AA7-8FD2-F286D15201AF}" type="presParOf" srcId="{B535ACA0-5A48-43E4-A6C6-08C3A8A78190}" destId="{66001912-FD6B-4E09-97C2-2BB91E43A2C0}"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294A38-E4F4-4E22-AE33-09B75AFF88E9}" type="doc">
      <dgm:prSet loTypeId="urn:microsoft.com/office/officeart/2005/8/layout/StepDownProcess" loCatId="process" qsTypeId="urn:microsoft.com/office/officeart/2005/8/quickstyle/simple1" qsCatId="simple" csTypeId="urn:microsoft.com/office/officeart/2005/8/colors/colorful5" csCatId="colorful" phldr="1"/>
      <dgm:spPr/>
      <dgm:t>
        <a:bodyPr/>
        <a:lstStyle/>
        <a:p>
          <a:endParaRPr lang="en-ZA"/>
        </a:p>
      </dgm:t>
    </dgm:pt>
    <dgm:pt modelId="{BC533D9E-7794-490F-81FA-C2FB8109D8B5}">
      <dgm:prSet phldrT="[Text]"/>
      <dgm:spPr/>
      <dgm:t>
        <a:bodyPr/>
        <a:lstStyle/>
        <a:p>
          <a:r>
            <a:rPr lang="en-ZA" dirty="0" smtClean="0">
              <a:latin typeface="Arial Nova" panose="020B0504020202020204"/>
            </a:rPr>
            <a:t>HIV testing</a:t>
          </a:r>
          <a:endParaRPr lang="en-ZA" dirty="0">
            <a:latin typeface="Arial Nova" panose="020B0504020202020204"/>
          </a:endParaRPr>
        </a:p>
      </dgm:t>
    </dgm:pt>
    <dgm:pt modelId="{5DE99FB9-F3D8-4D8E-9A83-802FCC6010D7}" type="parTrans" cxnId="{A4450A48-EE6A-4344-B27F-B07426251795}">
      <dgm:prSet/>
      <dgm:spPr/>
      <dgm:t>
        <a:bodyPr/>
        <a:lstStyle/>
        <a:p>
          <a:endParaRPr lang="en-ZA"/>
        </a:p>
      </dgm:t>
    </dgm:pt>
    <dgm:pt modelId="{4BEAC572-08DC-4680-AE18-95E5DEBF3137}" type="sibTrans" cxnId="{A4450A48-EE6A-4344-B27F-B07426251795}">
      <dgm:prSet/>
      <dgm:spPr/>
      <dgm:t>
        <a:bodyPr/>
        <a:lstStyle/>
        <a:p>
          <a:endParaRPr lang="en-ZA"/>
        </a:p>
      </dgm:t>
    </dgm:pt>
    <dgm:pt modelId="{60EA29DA-2940-4D2C-9ADF-C75996EC55F4}">
      <dgm:prSet phldrT="[Text]"/>
      <dgm:spPr/>
      <dgm:t>
        <a:bodyPr/>
        <a:lstStyle/>
        <a:p>
          <a:r>
            <a:rPr lang="en-ZA" dirty="0" smtClean="0"/>
            <a:t>Offer PrEP</a:t>
          </a:r>
          <a:endParaRPr lang="en-ZA" dirty="0"/>
        </a:p>
      </dgm:t>
    </dgm:pt>
    <dgm:pt modelId="{39D76F60-0E38-4801-B1C8-92037F92F27D}" type="parTrans" cxnId="{B9E4C988-1B48-46DB-B55F-6C53160D71A6}">
      <dgm:prSet/>
      <dgm:spPr/>
      <dgm:t>
        <a:bodyPr/>
        <a:lstStyle/>
        <a:p>
          <a:endParaRPr lang="en-ZA"/>
        </a:p>
      </dgm:t>
    </dgm:pt>
    <dgm:pt modelId="{014E6F79-3B21-4804-9A89-C9CE70994ED5}" type="sibTrans" cxnId="{B9E4C988-1B48-46DB-B55F-6C53160D71A6}">
      <dgm:prSet/>
      <dgm:spPr/>
      <dgm:t>
        <a:bodyPr/>
        <a:lstStyle/>
        <a:p>
          <a:endParaRPr lang="en-ZA"/>
        </a:p>
      </dgm:t>
    </dgm:pt>
    <dgm:pt modelId="{A3D9F206-26AC-4F29-957F-FA80ED139BB2}">
      <dgm:prSet phldrT="[Text]"/>
      <dgm:spPr/>
      <dgm:t>
        <a:bodyPr/>
        <a:lstStyle/>
        <a:p>
          <a:r>
            <a:rPr lang="en-ZA" dirty="0" smtClean="0">
              <a:latin typeface="Arial Nova" panose="020B0504020202020204"/>
            </a:rPr>
            <a:t>PrEP continuation</a:t>
          </a:r>
          <a:endParaRPr lang="en-ZA" dirty="0">
            <a:latin typeface="Arial Nova" panose="020B0504020202020204"/>
          </a:endParaRPr>
        </a:p>
      </dgm:t>
    </dgm:pt>
    <dgm:pt modelId="{69A65F50-3213-478A-BDC3-DD1893D2C537}" type="parTrans" cxnId="{0145E853-9993-4A19-BAE3-74AD2F2A949F}">
      <dgm:prSet/>
      <dgm:spPr/>
      <dgm:t>
        <a:bodyPr/>
        <a:lstStyle/>
        <a:p>
          <a:endParaRPr lang="en-ZA"/>
        </a:p>
      </dgm:t>
    </dgm:pt>
    <dgm:pt modelId="{3F3726F3-0A6C-43AF-95DE-F3EA6A055FCF}" type="sibTrans" cxnId="{0145E853-9993-4A19-BAE3-74AD2F2A949F}">
      <dgm:prSet/>
      <dgm:spPr/>
      <dgm:t>
        <a:bodyPr/>
        <a:lstStyle/>
        <a:p>
          <a:endParaRPr lang="en-ZA"/>
        </a:p>
      </dgm:t>
    </dgm:pt>
    <dgm:pt modelId="{1EA8DD99-62CD-42EC-94BC-5F02FED635D5}" type="pres">
      <dgm:prSet presAssocID="{7E294A38-E4F4-4E22-AE33-09B75AFF88E9}" presName="rootnode" presStyleCnt="0">
        <dgm:presLayoutVars>
          <dgm:chMax/>
          <dgm:chPref/>
          <dgm:dir/>
          <dgm:animLvl val="lvl"/>
        </dgm:presLayoutVars>
      </dgm:prSet>
      <dgm:spPr/>
      <dgm:t>
        <a:bodyPr/>
        <a:lstStyle/>
        <a:p>
          <a:endParaRPr lang="en-ZA"/>
        </a:p>
      </dgm:t>
    </dgm:pt>
    <dgm:pt modelId="{2C00EB6B-EEC1-4C2E-A8CE-8839560ED1EE}" type="pres">
      <dgm:prSet presAssocID="{BC533D9E-7794-490F-81FA-C2FB8109D8B5}" presName="composite" presStyleCnt="0"/>
      <dgm:spPr/>
    </dgm:pt>
    <dgm:pt modelId="{6708171B-052B-45D0-8C48-2EA7C7A03353}" type="pres">
      <dgm:prSet presAssocID="{BC533D9E-7794-490F-81FA-C2FB8109D8B5}" presName="bentUpArrow1" presStyleLbl="alignImgPlace1" presStyleIdx="0" presStyleCnt="2"/>
      <dgm:spPr/>
    </dgm:pt>
    <dgm:pt modelId="{782649C5-0730-4D2D-9036-424A5C2D015A}" type="pres">
      <dgm:prSet presAssocID="{BC533D9E-7794-490F-81FA-C2FB8109D8B5}" presName="ParentText" presStyleLbl="node1" presStyleIdx="0" presStyleCnt="3">
        <dgm:presLayoutVars>
          <dgm:chMax val="1"/>
          <dgm:chPref val="1"/>
          <dgm:bulletEnabled val="1"/>
        </dgm:presLayoutVars>
      </dgm:prSet>
      <dgm:spPr/>
      <dgm:t>
        <a:bodyPr/>
        <a:lstStyle/>
        <a:p>
          <a:endParaRPr lang="en-ZA"/>
        </a:p>
      </dgm:t>
    </dgm:pt>
    <dgm:pt modelId="{8D2564F8-B0FA-44EF-BF75-96F17E53A1E2}" type="pres">
      <dgm:prSet presAssocID="{BC533D9E-7794-490F-81FA-C2FB8109D8B5}" presName="ChildText" presStyleLbl="revTx" presStyleIdx="0" presStyleCnt="2">
        <dgm:presLayoutVars>
          <dgm:chMax val="0"/>
          <dgm:chPref val="0"/>
          <dgm:bulletEnabled val="1"/>
        </dgm:presLayoutVars>
      </dgm:prSet>
      <dgm:spPr/>
      <dgm:t>
        <a:bodyPr/>
        <a:lstStyle/>
        <a:p>
          <a:endParaRPr lang="en-ZA"/>
        </a:p>
      </dgm:t>
    </dgm:pt>
    <dgm:pt modelId="{CD4EBF97-D95C-40E6-AA62-4BA5D357B9DA}" type="pres">
      <dgm:prSet presAssocID="{4BEAC572-08DC-4680-AE18-95E5DEBF3137}" presName="sibTrans" presStyleCnt="0"/>
      <dgm:spPr/>
    </dgm:pt>
    <dgm:pt modelId="{E4BECAEF-AF9B-467A-860A-6F8BEBE3784C}" type="pres">
      <dgm:prSet presAssocID="{60EA29DA-2940-4D2C-9ADF-C75996EC55F4}" presName="composite" presStyleCnt="0"/>
      <dgm:spPr/>
    </dgm:pt>
    <dgm:pt modelId="{10D0BC73-D5FC-4566-9587-B7B78C1771E6}" type="pres">
      <dgm:prSet presAssocID="{60EA29DA-2940-4D2C-9ADF-C75996EC55F4}" presName="bentUpArrow1" presStyleLbl="alignImgPlace1" presStyleIdx="1" presStyleCnt="2"/>
      <dgm:spPr/>
    </dgm:pt>
    <dgm:pt modelId="{F16DC32B-A3F8-40E6-9B55-9A0061881531}" type="pres">
      <dgm:prSet presAssocID="{60EA29DA-2940-4D2C-9ADF-C75996EC55F4}" presName="ParentText" presStyleLbl="node1" presStyleIdx="1" presStyleCnt="3">
        <dgm:presLayoutVars>
          <dgm:chMax val="1"/>
          <dgm:chPref val="1"/>
          <dgm:bulletEnabled val="1"/>
        </dgm:presLayoutVars>
      </dgm:prSet>
      <dgm:spPr/>
      <dgm:t>
        <a:bodyPr/>
        <a:lstStyle/>
        <a:p>
          <a:endParaRPr lang="en-ZA"/>
        </a:p>
      </dgm:t>
    </dgm:pt>
    <dgm:pt modelId="{2601A7E1-2FAB-4099-B025-1B4DA032E072}" type="pres">
      <dgm:prSet presAssocID="{60EA29DA-2940-4D2C-9ADF-C75996EC55F4}" presName="ChildText" presStyleLbl="revTx" presStyleIdx="1" presStyleCnt="2">
        <dgm:presLayoutVars>
          <dgm:chMax val="0"/>
          <dgm:chPref val="0"/>
          <dgm:bulletEnabled val="1"/>
        </dgm:presLayoutVars>
      </dgm:prSet>
      <dgm:spPr/>
      <dgm:t>
        <a:bodyPr/>
        <a:lstStyle/>
        <a:p>
          <a:endParaRPr lang="en-ZA"/>
        </a:p>
      </dgm:t>
    </dgm:pt>
    <dgm:pt modelId="{F07BAD6A-EA87-4345-BD83-902AD73947D4}" type="pres">
      <dgm:prSet presAssocID="{014E6F79-3B21-4804-9A89-C9CE70994ED5}" presName="sibTrans" presStyleCnt="0"/>
      <dgm:spPr/>
    </dgm:pt>
    <dgm:pt modelId="{F19CA986-48AB-42F3-A361-2A3ADD4EC513}" type="pres">
      <dgm:prSet presAssocID="{A3D9F206-26AC-4F29-957F-FA80ED139BB2}" presName="composite" presStyleCnt="0"/>
      <dgm:spPr/>
    </dgm:pt>
    <dgm:pt modelId="{D8D07F24-6656-4ED1-BB8F-CB0871581C5A}" type="pres">
      <dgm:prSet presAssocID="{A3D9F206-26AC-4F29-957F-FA80ED139BB2}" presName="ParentText" presStyleLbl="node1" presStyleIdx="2" presStyleCnt="3">
        <dgm:presLayoutVars>
          <dgm:chMax val="1"/>
          <dgm:chPref val="1"/>
          <dgm:bulletEnabled val="1"/>
        </dgm:presLayoutVars>
      </dgm:prSet>
      <dgm:spPr/>
      <dgm:t>
        <a:bodyPr/>
        <a:lstStyle/>
        <a:p>
          <a:endParaRPr lang="en-ZA"/>
        </a:p>
      </dgm:t>
    </dgm:pt>
  </dgm:ptLst>
  <dgm:cxnLst>
    <dgm:cxn modelId="{EB6D4857-7981-43F9-B328-269F7D0815BD}" type="presOf" srcId="{7E294A38-E4F4-4E22-AE33-09B75AFF88E9}" destId="{1EA8DD99-62CD-42EC-94BC-5F02FED635D5}" srcOrd="0" destOrd="0" presId="urn:microsoft.com/office/officeart/2005/8/layout/StepDownProcess"/>
    <dgm:cxn modelId="{A4450A48-EE6A-4344-B27F-B07426251795}" srcId="{7E294A38-E4F4-4E22-AE33-09B75AFF88E9}" destId="{BC533D9E-7794-490F-81FA-C2FB8109D8B5}" srcOrd="0" destOrd="0" parTransId="{5DE99FB9-F3D8-4D8E-9A83-802FCC6010D7}" sibTransId="{4BEAC572-08DC-4680-AE18-95E5DEBF3137}"/>
    <dgm:cxn modelId="{CC5A7C1A-224F-4D11-AAAB-01B2E14820D8}" type="presOf" srcId="{60EA29DA-2940-4D2C-9ADF-C75996EC55F4}" destId="{F16DC32B-A3F8-40E6-9B55-9A0061881531}" srcOrd="0" destOrd="0" presId="urn:microsoft.com/office/officeart/2005/8/layout/StepDownProcess"/>
    <dgm:cxn modelId="{00D0B669-BA20-4CF7-876D-185F624B2533}" type="presOf" srcId="{BC533D9E-7794-490F-81FA-C2FB8109D8B5}" destId="{782649C5-0730-4D2D-9036-424A5C2D015A}" srcOrd="0" destOrd="0" presId="urn:microsoft.com/office/officeart/2005/8/layout/StepDownProcess"/>
    <dgm:cxn modelId="{0145E853-9993-4A19-BAE3-74AD2F2A949F}" srcId="{7E294A38-E4F4-4E22-AE33-09B75AFF88E9}" destId="{A3D9F206-26AC-4F29-957F-FA80ED139BB2}" srcOrd="2" destOrd="0" parTransId="{69A65F50-3213-478A-BDC3-DD1893D2C537}" sibTransId="{3F3726F3-0A6C-43AF-95DE-F3EA6A055FCF}"/>
    <dgm:cxn modelId="{B9E4C988-1B48-46DB-B55F-6C53160D71A6}" srcId="{7E294A38-E4F4-4E22-AE33-09B75AFF88E9}" destId="{60EA29DA-2940-4D2C-9ADF-C75996EC55F4}" srcOrd="1" destOrd="0" parTransId="{39D76F60-0E38-4801-B1C8-92037F92F27D}" sibTransId="{014E6F79-3B21-4804-9A89-C9CE70994ED5}"/>
    <dgm:cxn modelId="{D346B01E-8D20-4202-BE6C-08011C097DD7}" type="presOf" srcId="{A3D9F206-26AC-4F29-957F-FA80ED139BB2}" destId="{D8D07F24-6656-4ED1-BB8F-CB0871581C5A}" srcOrd="0" destOrd="0" presId="urn:microsoft.com/office/officeart/2005/8/layout/StepDownProcess"/>
    <dgm:cxn modelId="{57AD7676-6720-4AA2-BF81-9F85E65F99AF}" type="presParOf" srcId="{1EA8DD99-62CD-42EC-94BC-5F02FED635D5}" destId="{2C00EB6B-EEC1-4C2E-A8CE-8839560ED1EE}" srcOrd="0" destOrd="0" presId="urn:microsoft.com/office/officeart/2005/8/layout/StepDownProcess"/>
    <dgm:cxn modelId="{82407D3F-36BD-41F5-B842-6BC723D13D76}" type="presParOf" srcId="{2C00EB6B-EEC1-4C2E-A8CE-8839560ED1EE}" destId="{6708171B-052B-45D0-8C48-2EA7C7A03353}" srcOrd="0" destOrd="0" presId="urn:microsoft.com/office/officeart/2005/8/layout/StepDownProcess"/>
    <dgm:cxn modelId="{C00B81B8-37A6-4F2D-A1D0-6FCFA100E727}" type="presParOf" srcId="{2C00EB6B-EEC1-4C2E-A8CE-8839560ED1EE}" destId="{782649C5-0730-4D2D-9036-424A5C2D015A}" srcOrd="1" destOrd="0" presId="urn:microsoft.com/office/officeart/2005/8/layout/StepDownProcess"/>
    <dgm:cxn modelId="{F9D5CEC0-B57F-4A1B-B8E4-636DC1DB47EA}" type="presParOf" srcId="{2C00EB6B-EEC1-4C2E-A8CE-8839560ED1EE}" destId="{8D2564F8-B0FA-44EF-BF75-96F17E53A1E2}" srcOrd="2" destOrd="0" presId="urn:microsoft.com/office/officeart/2005/8/layout/StepDownProcess"/>
    <dgm:cxn modelId="{74A32ED5-C995-4F7F-A1EE-74F12A0DA50E}" type="presParOf" srcId="{1EA8DD99-62CD-42EC-94BC-5F02FED635D5}" destId="{CD4EBF97-D95C-40E6-AA62-4BA5D357B9DA}" srcOrd="1" destOrd="0" presId="urn:microsoft.com/office/officeart/2005/8/layout/StepDownProcess"/>
    <dgm:cxn modelId="{31FEAD47-EBB4-4ECB-BF60-7F08A0C467C9}" type="presParOf" srcId="{1EA8DD99-62CD-42EC-94BC-5F02FED635D5}" destId="{E4BECAEF-AF9B-467A-860A-6F8BEBE3784C}" srcOrd="2" destOrd="0" presId="urn:microsoft.com/office/officeart/2005/8/layout/StepDownProcess"/>
    <dgm:cxn modelId="{74BA6BB8-76BC-4BC9-B68B-EA95E2A83CDF}" type="presParOf" srcId="{E4BECAEF-AF9B-467A-860A-6F8BEBE3784C}" destId="{10D0BC73-D5FC-4566-9587-B7B78C1771E6}" srcOrd="0" destOrd="0" presId="urn:microsoft.com/office/officeart/2005/8/layout/StepDownProcess"/>
    <dgm:cxn modelId="{023B03A3-E4F9-4BE1-8ED7-D82A21DFB44E}" type="presParOf" srcId="{E4BECAEF-AF9B-467A-860A-6F8BEBE3784C}" destId="{F16DC32B-A3F8-40E6-9B55-9A0061881531}" srcOrd="1" destOrd="0" presId="urn:microsoft.com/office/officeart/2005/8/layout/StepDownProcess"/>
    <dgm:cxn modelId="{23E6B7E5-E1E3-442C-8272-6D2C6FC57A1C}" type="presParOf" srcId="{E4BECAEF-AF9B-467A-860A-6F8BEBE3784C}" destId="{2601A7E1-2FAB-4099-B025-1B4DA032E072}" srcOrd="2" destOrd="0" presId="urn:microsoft.com/office/officeart/2005/8/layout/StepDownProcess"/>
    <dgm:cxn modelId="{DBED656D-70E0-425E-AD76-26FF4F814B66}" type="presParOf" srcId="{1EA8DD99-62CD-42EC-94BC-5F02FED635D5}" destId="{F07BAD6A-EA87-4345-BD83-902AD73947D4}" srcOrd="3" destOrd="0" presId="urn:microsoft.com/office/officeart/2005/8/layout/StepDownProcess"/>
    <dgm:cxn modelId="{2B221DE3-2D2A-4484-8AF1-76E62CAF8409}" type="presParOf" srcId="{1EA8DD99-62CD-42EC-94BC-5F02FED635D5}" destId="{F19CA986-48AB-42F3-A361-2A3ADD4EC513}" srcOrd="4" destOrd="0" presId="urn:microsoft.com/office/officeart/2005/8/layout/StepDownProcess"/>
    <dgm:cxn modelId="{6F1CE6E9-F7AC-46C9-BF9A-67DBEE5DBC2B}" type="presParOf" srcId="{F19CA986-48AB-42F3-A361-2A3ADD4EC513}" destId="{D8D07F24-6656-4ED1-BB8F-CB0871581C5A}"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294A38-E4F4-4E22-AE33-09B75AFF88E9}" type="doc">
      <dgm:prSet loTypeId="urn:microsoft.com/office/officeart/2005/8/layout/StepDownProcess" loCatId="process" qsTypeId="urn:microsoft.com/office/officeart/2005/8/quickstyle/simple1" qsCatId="simple" csTypeId="urn:microsoft.com/office/officeart/2005/8/colors/colorful5" csCatId="colorful" phldr="1"/>
      <dgm:spPr/>
      <dgm:t>
        <a:bodyPr/>
        <a:lstStyle/>
        <a:p>
          <a:endParaRPr lang="en-ZA"/>
        </a:p>
      </dgm:t>
    </dgm:pt>
    <dgm:pt modelId="{BC533D9E-7794-490F-81FA-C2FB8109D8B5}">
      <dgm:prSet phldrT="[Text]"/>
      <dgm:spPr/>
      <dgm:t>
        <a:bodyPr/>
        <a:lstStyle/>
        <a:p>
          <a:r>
            <a:rPr lang="en-ZA" dirty="0" smtClean="0">
              <a:latin typeface="Arial Nova" panose="020B0504020202020204"/>
            </a:rPr>
            <a:t>HIV testing</a:t>
          </a:r>
          <a:endParaRPr lang="en-ZA" dirty="0">
            <a:latin typeface="Arial Nova" panose="020B0504020202020204"/>
          </a:endParaRPr>
        </a:p>
      </dgm:t>
    </dgm:pt>
    <dgm:pt modelId="{5DE99FB9-F3D8-4D8E-9A83-802FCC6010D7}" type="parTrans" cxnId="{A4450A48-EE6A-4344-B27F-B07426251795}">
      <dgm:prSet/>
      <dgm:spPr/>
      <dgm:t>
        <a:bodyPr/>
        <a:lstStyle/>
        <a:p>
          <a:endParaRPr lang="en-ZA"/>
        </a:p>
      </dgm:t>
    </dgm:pt>
    <dgm:pt modelId="{4BEAC572-08DC-4680-AE18-95E5DEBF3137}" type="sibTrans" cxnId="{A4450A48-EE6A-4344-B27F-B07426251795}">
      <dgm:prSet/>
      <dgm:spPr/>
      <dgm:t>
        <a:bodyPr/>
        <a:lstStyle/>
        <a:p>
          <a:endParaRPr lang="en-ZA"/>
        </a:p>
      </dgm:t>
    </dgm:pt>
    <dgm:pt modelId="{60EA29DA-2940-4D2C-9ADF-C75996EC55F4}">
      <dgm:prSet phldrT="[Text]"/>
      <dgm:spPr/>
      <dgm:t>
        <a:bodyPr/>
        <a:lstStyle/>
        <a:p>
          <a:r>
            <a:rPr lang="en-ZA" dirty="0" smtClean="0"/>
            <a:t>Offer PrEP</a:t>
          </a:r>
          <a:endParaRPr lang="en-ZA" dirty="0"/>
        </a:p>
      </dgm:t>
    </dgm:pt>
    <dgm:pt modelId="{39D76F60-0E38-4801-B1C8-92037F92F27D}" type="parTrans" cxnId="{B9E4C988-1B48-46DB-B55F-6C53160D71A6}">
      <dgm:prSet/>
      <dgm:spPr/>
      <dgm:t>
        <a:bodyPr/>
        <a:lstStyle/>
        <a:p>
          <a:endParaRPr lang="en-ZA"/>
        </a:p>
      </dgm:t>
    </dgm:pt>
    <dgm:pt modelId="{014E6F79-3B21-4804-9A89-C9CE70994ED5}" type="sibTrans" cxnId="{B9E4C988-1B48-46DB-B55F-6C53160D71A6}">
      <dgm:prSet/>
      <dgm:spPr/>
      <dgm:t>
        <a:bodyPr/>
        <a:lstStyle/>
        <a:p>
          <a:endParaRPr lang="en-ZA"/>
        </a:p>
      </dgm:t>
    </dgm:pt>
    <dgm:pt modelId="{A3D9F206-26AC-4F29-957F-FA80ED139BB2}">
      <dgm:prSet phldrT="[Text]"/>
      <dgm:spPr/>
      <dgm:t>
        <a:bodyPr/>
        <a:lstStyle/>
        <a:p>
          <a:r>
            <a:rPr lang="en-ZA" dirty="0" smtClean="0">
              <a:latin typeface="Arial Nova" panose="020B0504020202020204"/>
            </a:rPr>
            <a:t>PrEP continuation</a:t>
          </a:r>
          <a:endParaRPr lang="en-ZA" dirty="0">
            <a:latin typeface="Arial Nova" panose="020B0504020202020204"/>
          </a:endParaRPr>
        </a:p>
      </dgm:t>
    </dgm:pt>
    <dgm:pt modelId="{69A65F50-3213-478A-BDC3-DD1893D2C537}" type="parTrans" cxnId="{0145E853-9993-4A19-BAE3-74AD2F2A949F}">
      <dgm:prSet/>
      <dgm:spPr/>
      <dgm:t>
        <a:bodyPr/>
        <a:lstStyle/>
        <a:p>
          <a:endParaRPr lang="en-ZA"/>
        </a:p>
      </dgm:t>
    </dgm:pt>
    <dgm:pt modelId="{3F3726F3-0A6C-43AF-95DE-F3EA6A055FCF}" type="sibTrans" cxnId="{0145E853-9993-4A19-BAE3-74AD2F2A949F}">
      <dgm:prSet/>
      <dgm:spPr/>
      <dgm:t>
        <a:bodyPr/>
        <a:lstStyle/>
        <a:p>
          <a:endParaRPr lang="en-ZA"/>
        </a:p>
      </dgm:t>
    </dgm:pt>
    <dgm:pt modelId="{1EA8DD99-62CD-42EC-94BC-5F02FED635D5}" type="pres">
      <dgm:prSet presAssocID="{7E294A38-E4F4-4E22-AE33-09B75AFF88E9}" presName="rootnode" presStyleCnt="0">
        <dgm:presLayoutVars>
          <dgm:chMax/>
          <dgm:chPref/>
          <dgm:dir/>
          <dgm:animLvl val="lvl"/>
        </dgm:presLayoutVars>
      </dgm:prSet>
      <dgm:spPr/>
      <dgm:t>
        <a:bodyPr/>
        <a:lstStyle/>
        <a:p>
          <a:endParaRPr lang="en-ZA"/>
        </a:p>
      </dgm:t>
    </dgm:pt>
    <dgm:pt modelId="{2C00EB6B-EEC1-4C2E-A8CE-8839560ED1EE}" type="pres">
      <dgm:prSet presAssocID="{BC533D9E-7794-490F-81FA-C2FB8109D8B5}" presName="composite" presStyleCnt="0"/>
      <dgm:spPr/>
    </dgm:pt>
    <dgm:pt modelId="{6708171B-052B-45D0-8C48-2EA7C7A03353}" type="pres">
      <dgm:prSet presAssocID="{BC533D9E-7794-490F-81FA-C2FB8109D8B5}" presName="bentUpArrow1" presStyleLbl="alignImgPlace1" presStyleIdx="0" presStyleCnt="2"/>
      <dgm:spPr/>
    </dgm:pt>
    <dgm:pt modelId="{782649C5-0730-4D2D-9036-424A5C2D015A}" type="pres">
      <dgm:prSet presAssocID="{BC533D9E-7794-490F-81FA-C2FB8109D8B5}" presName="ParentText" presStyleLbl="node1" presStyleIdx="0" presStyleCnt="3">
        <dgm:presLayoutVars>
          <dgm:chMax val="1"/>
          <dgm:chPref val="1"/>
          <dgm:bulletEnabled val="1"/>
        </dgm:presLayoutVars>
      </dgm:prSet>
      <dgm:spPr/>
      <dgm:t>
        <a:bodyPr/>
        <a:lstStyle/>
        <a:p>
          <a:endParaRPr lang="en-ZA"/>
        </a:p>
      </dgm:t>
    </dgm:pt>
    <dgm:pt modelId="{8D2564F8-B0FA-44EF-BF75-96F17E53A1E2}" type="pres">
      <dgm:prSet presAssocID="{BC533D9E-7794-490F-81FA-C2FB8109D8B5}" presName="ChildText" presStyleLbl="revTx" presStyleIdx="0" presStyleCnt="2">
        <dgm:presLayoutVars>
          <dgm:chMax val="0"/>
          <dgm:chPref val="0"/>
          <dgm:bulletEnabled val="1"/>
        </dgm:presLayoutVars>
      </dgm:prSet>
      <dgm:spPr/>
      <dgm:t>
        <a:bodyPr/>
        <a:lstStyle/>
        <a:p>
          <a:endParaRPr lang="en-ZA"/>
        </a:p>
      </dgm:t>
    </dgm:pt>
    <dgm:pt modelId="{CD4EBF97-D95C-40E6-AA62-4BA5D357B9DA}" type="pres">
      <dgm:prSet presAssocID="{4BEAC572-08DC-4680-AE18-95E5DEBF3137}" presName="sibTrans" presStyleCnt="0"/>
      <dgm:spPr/>
    </dgm:pt>
    <dgm:pt modelId="{E4BECAEF-AF9B-467A-860A-6F8BEBE3784C}" type="pres">
      <dgm:prSet presAssocID="{60EA29DA-2940-4D2C-9ADF-C75996EC55F4}" presName="composite" presStyleCnt="0"/>
      <dgm:spPr/>
    </dgm:pt>
    <dgm:pt modelId="{10D0BC73-D5FC-4566-9587-B7B78C1771E6}" type="pres">
      <dgm:prSet presAssocID="{60EA29DA-2940-4D2C-9ADF-C75996EC55F4}" presName="bentUpArrow1" presStyleLbl="alignImgPlace1" presStyleIdx="1" presStyleCnt="2"/>
      <dgm:spPr/>
    </dgm:pt>
    <dgm:pt modelId="{F16DC32B-A3F8-40E6-9B55-9A0061881531}" type="pres">
      <dgm:prSet presAssocID="{60EA29DA-2940-4D2C-9ADF-C75996EC55F4}" presName="ParentText" presStyleLbl="node1" presStyleIdx="1" presStyleCnt="3">
        <dgm:presLayoutVars>
          <dgm:chMax val="1"/>
          <dgm:chPref val="1"/>
          <dgm:bulletEnabled val="1"/>
        </dgm:presLayoutVars>
      </dgm:prSet>
      <dgm:spPr/>
      <dgm:t>
        <a:bodyPr/>
        <a:lstStyle/>
        <a:p>
          <a:endParaRPr lang="en-ZA"/>
        </a:p>
      </dgm:t>
    </dgm:pt>
    <dgm:pt modelId="{2601A7E1-2FAB-4099-B025-1B4DA032E072}" type="pres">
      <dgm:prSet presAssocID="{60EA29DA-2940-4D2C-9ADF-C75996EC55F4}" presName="ChildText" presStyleLbl="revTx" presStyleIdx="1" presStyleCnt="2" custScaleX="135056">
        <dgm:presLayoutVars>
          <dgm:chMax val="0"/>
          <dgm:chPref val="0"/>
          <dgm:bulletEnabled val="1"/>
        </dgm:presLayoutVars>
      </dgm:prSet>
      <dgm:spPr/>
      <dgm:t>
        <a:bodyPr/>
        <a:lstStyle/>
        <a:p>
          <a:endParaRPr lang="en-ZA"/>
        </a:p>
      </dgm:t>
    </dgm:pt>
    <dgm:pt modelId="{F07BAD6A-EA87-4345-BD83-902AD73947D4}" type="pres">
      <dgm:prSet presAssocID="{014E6F79-3B21-4804-9A89-C9CE70994ED5}" presName="sibTrans" presStyleCnt="0"/>
      <dgm:spPr/>
    </dgm:pt>
    <dgm:pt modelId="{F19CA986-48AB-42F3-A361-2A3ADD4EC513}" type="pres">
      <dgm:prSet presAssocID="{A3D9F206-26AC-4F29-957F-FA80ED139BB2}" presName="composite" presStyleCnt="0"/>
      <dgm:spPr/>
    </dgm:pt>
    <dgm:pt modelId="{D8D07F24-6656-4ED1-BB8F-CB0871581C5A}" type="pres">
      <dgm:prSet presAssocID="{A3D9F206-26AC-4F29-957F-FA80ED139BB2}" presName="ParentText" presStyleLbl="node1" presStyleIdx="2" presStyleCnt="3">
        <dgm:presLayoutVars>
          <dgm:chMax val="1"/>
          <dgm:chPref val="1"/>
          <dgm:bulletEnabled val="1"/>
        </dgm:presLayoutVars>
      </dgm:prSet>
      <dgm:spPr/>
      <dgm:t>
        <a:bodyPr/>
        <a:lstStyle/>
        <a:p>
          <a:endParaRPr lang="en-ZA"/>
        </a:p>
      </dgm:t>
    </dgm:pt>
  </dgm:ptLst>
  <dgm:cxnLst>
    <dgm:cxn modelId="{A4450A48-EE6A-4344-B27F-B07426251795}" srcId="{7E294A38-E4F4-4E22-AE33-09B75AFF88E9}" destId="{BC533D9E-7794-490F-81FA-C2FB8109D8B5}" srcOrd="0" destOrd="0" parTransId="{5DE99FB9-F3D8-4D8E-9A83-802FCC6010D7}" sibTransId="{4BEAC572-08DC-4680-AE18-95E5DEBF3137}"/>
    <dgm:cxn modelId="{2EC1348E-1D23-4EE0-ABBC-82CF440495B3}" type="presOf" srcId="{7E294A38-E4F4-4E22-AE33-09B75AFF88E9}" destId="{1EA8DD99-62CD-42EC-94BC-5F02FED635D5}" srcOrd="0" destOrd="0" presId="urn:microsoft.com/office/officeart/2005/8/layout/StepDownProcess"/>
    <dgm:cxn modelId="{BCB65288-718C-4575-BB76-540B051026F4}" type="presOf" srcId="{BC533D9E-7794-490F-81FA-C2FB8109D8B5}" destId="{782649C5-0730-4D2D-9036-424A5C2D015A}" srcOrd="0" destOrd="0" presId="urn:microsoft.com/office/officeart/2005/8/layout/StepDownProcess"/>
    <dgm:cxn modelId="{0145E853-9993-4A19-BAE3-74AD2F2A949F}" srcId="{7E294A38-E4F4-4E22-AE33-09B75AFF88E9}" destId="{A3D9F206-26AC-4F29-957F-FA80ED139BB2}" srcOrd="2" destOrd="0" parTransId="{69A65F50-3213-478A-BDC3-DD1893D2C537}" sibTransId="{3F3726F3-0A6C-43AF-95DE-F3EA6A055FCF}"/>
    <dgm:cxn modelId="{1EC54F8F-AEE1-4462-8DC2-FD6107FEBF88}" type="presOf" srcId="{A3D9F206-26AC-4F29-957F-FA80ED139BB2}" destId="{D8D07F24-6656-4ED1-BB8F-CB0871581C5A}" srcOrd="0" destOrd="0" presId="urn:microsoft.com/office/officeart/2005/8/layout/StepDownProcess"/>
    <dgm:cxn modelId="{B9E4C988-1B48-46DB-B55F-6C53160D71A6}" srcId="{7E294A38-E4F4-4E22-AE33-09B75AFF88E9}" destId="{60EA29DA-2940-4D2C-9ADF-C75996EC55F4}" srcOrd="1" destOrd="0" parTransId="{39D76F60-0E38-4801-B1C8-92037F92F27D}" sibTransId="{014E6F79-3B21-4804-9A89-C9CE70994ED5}"/>
    <dgm:cxn modelId="{7BB02A62-2B6F-40BC-87B7-6C9365161517}" type="presOf" srcId="{60EA29DA-2940-4D2C-9ADF-C75996EC55F4}" destId="{F16DC32B-A3F8-40E6-9B55-9A0061881531}" srcOrd="0" destOrd="0" presId="urn:microsoft.com/office/officeart/2005/8/layout/StepDownProcess"/>
    <dgm:cxn modelId="{1910083D-F220-46D3-BFA7-2345FB75DADE}" type="presParOf" srcId="{1EA8DD99-62CD-42EC-94BC-5F02FED635D5}" destId="{2C00EB6B-EEC1-4C2E-A8CE-8839560ED1EE}" srcOrd="0" destOrd="0" presId="urn:microsoft.com/office/officeart/2005/8/layout/StepDownProcess"/>
    <dgm:cxn modelId="{5FA1CBD2-1533-4974-869D-84FD4248B530}" type="presParOf" srcId="{2C00EB6B-EEC1-4C2E-A8CE-8839560ED1EE}" destId="{6708171B-052B-45D0-8C48-2EA7C7A03353}" srcOrd="0" destOrd="0" presId="urn:microsoft.com/office/officeart/2005/8/layout/StepDownProcess"/>
    <dgm:cxn modelId="{9D6E8E12-5E61-4068-92CB-FC8E1A0C6F2E}" type="presParOf" srcId="{2C00EB6B-EEC1-4C2E-A8CE-8839560ED1EE}" destId="{782649C5-0730-4D2D-9036-424A5C2D015A}" srcOrd="1" destOrd="0" presId="urn:microsoft.com/office/officeart/2005/8/layout/StepDownProcess"/>
    <dgm:cxn modelId="{0E741C03-75C6-44A7-A962-BCAC57D57D82}" type="presParOf" srcId="{2C00EB6B-EEC1-4C2E-A8CE-8839560ED1EE}" destId="{8D2564F8-B0FA-44EF-BF75-96F17E53A1E2}" srcOrd="2" destOrd="0" presId="urn:microsoft.com/office/officeart/2005/8/layout/StepDownProcess"/>
    <dgm:cxn modelId="{5620F8F6-DA6A-45EA-BD1C-80085D4CF257}" type="presParOf" srcId="{1EA8DD99-62CD-42EC-94BC-5F02FED635D5}" destId="{CD4EBF97-D95C-40E6-AA62-4BA5D357B9DA}" srcOrd="1" destOrd="0" presId="urn:microsoft.com/office/officeart/2005/8/layout/StepDownProcess"/>
    <dgm:cxn modelId="{B036EB4C-8246-4FDB-B65A-AADB278EDAA2}" type="presParOf" srcId="{1EA8DD99-62CD-42EC-94BC-5F02FED635D5}" destId="{E4BECAEF-AF9B-467A-860A-6F8BEBE3784C}" srcOrd="2" destOrd="0" presId="urn:microsoft.com/office/officeart/2005/8/layout/StepDownProcess"/>
    <dgm:cxn modelId="{4F420FCA-B39B-4993-8131-A73D31FC4B44}" type="presParOf" srcId="{E4BECAEF-AF9B-467A-860A-6F8BEBE3784C}" destId="{10D0BC73-D5FC-4566-9587-B7B78C1771E6}" srcOrd="0" destOrd="0" presId="urn:microsoft.com/office/officeart/2005/8/layout/StepDownProcess"/>
    <dgm:cxn modelId="{3C1F4182-5CAD-48B5-BD65-CA2143CDA19B}" type="presParOf" srcId="{E4BECAEF-AF9B-467A-860A-6F8BEBE3784C}" destId="{F16DC32B-A3F8-40E6-9B55-9A0061881531}" srcOrd="1" destOrd="0" presId="urn:microsoft.com/office/officeart/2005/8/layout/StepDownProcess"/>
    <dgm:cxn modelId="{10D1D64B-22F4-4F8C-AC55-38B75A208C50}" type="presParOf" srcId="{E4BECAEF-AF9B-467A-860A-6F8BEBE3784C}" destId="{2601A7E1-2FAB-4099-B025-1B4DA032E072}" srcOrd="2" destOrd="0" presId="urn:microsoft.com/office/officeart/2005/8/layout/StepDownProcess"/>
    <dgm:cxn modelId="{C8C99942-A0DE-4AD0-8C45-63891F3B0CF9}" type="presParOf" srcId="{1EA8DD99-62CD-42EC-94BC-5F02FED635D5}" destId="{F07BAD6A-EA87-4345-BD83-902AD73947D4}" srcOrd="3" destOrd="0" presId="urn:microsoft.com/office/officeart/2005/8/layout/StepDownProcess"/>
    <dgm:cxn modelId="{B3BCF09F-FD05-4793-BB3E-C83CC592FC0D}" type="presParOf" srcId="{1EA8DD99-62CD-42EC-94BC-5F02FED635D5}" destId="{F19CA986-48AB-42F3-A361-2A3ADD4EC513}" srcOrd="4" destOrd="0" presId="urn:microsoft.com/office/officeart/2005/8/layout/StepDownProcess"/>
    <dgm:cxn modelId="{5C71B267-FC27-4F40-B497-97702C472E8D}" type="presParOf" srcId="{F19CA986-48AB-42F3-A361-2A3ADD4EC513}" destId="{D8D07F24-6656-4ED1-BB8F-CB0871581C5A}"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A625521-94A0-460B-B873-2E433DA52D80}" type="datetimeFigureOut">
              <a:rPr lang="en-GB" smtClean="0"/>
              <a:t>24/07/2018</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DFDDCCF-4F6E-433A-B627-E700498FE5DF}" type="slidenum">
              <a:rPr lang="en-GB" smtClean="0"/>
              <a:t>‹#›</a:t>
            </a:fld>
            <a:endParaRPr lang="en-GB"/>
          </a:p>
        </p:txBody>
      </p:sp>
    </p:spTree>
    <p:extLst>
      <p:ext uri="{BB962C8B-B14F-4D97-AF65-F5344CB8AC3E}">
        <p14:creationId xmlns:p14="http://schemas.microsoft.com/office/powerpoint/2010/main" val="1426996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4E9120ED-32DF-47F5-BE21-69B5A66E5F33}" type="datetimeFigureOut">
              <a:rPr lang="en-ZA" smtClean="0"/>
              <a:t>2018/07/24</a:t>
            </a:fld>
            <a:endParaRPr lang="en-ZA"/>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38BC5628-4ADA-495B-9AAF-D235A2F0B4D2}" type="slidenum">
              <a:rPr lang="en-ZA" smtClean="0"/>
              <a:t>‹#›</a:t>
            </a:fld>
            <a:endParaRPr lang="en-ZA"/>
          </a:p>
        </p:txBody>
      </p:sp>
    </p:spTree>
    <p:extLst>
      <p:ext uri="{BB962C8B-B14F-4D97-AF65-F5344CB8AC3E}">
        <p14:creationId xmlns:p14="http://schemas.microsoft.com/office/powerpoint/2010/main" val="1287257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BC5628-4ADA-495B-9AAF-D235A2F0B4D2}" type="slidenum">
              <a:rPr lang="en-ZA" smtClean="0"/>
              <a:t>1</a:t>
            </a:fld>
            <a:endParaRPr lang="en-ZA"/>
          </a:p>
        </p:txBody>
      </p:sp>
    </p:spTree>
    <p:extLst>
      <p:ext uri="{BB962C8B-B14F-4D97-AF65-F5344CB8AC3E}">
        <p14:creationId xmlns:p14="http://schemas.microsoft.com/office/powerpoint/2010/main" val="3494644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Evidence of impact</a:t>
            </a:r>
            <a:r>
              <a:rPr lang="en-GB" baseline="0" dirty="0" smtClean="0"/>
              <a:t> of cash transfers on HIV...</a:t>
            </a:r>
          </a:p>
          <a:p>
            <a:endParaRPr lang="en-GB" baseline="0" dirty="0" smtClean="0"/>
          </a:p>
          <a:p>
            <a:r>
              <a:rPr lang="en-GB" baseline="0" dirty="0" smtClean="0"/>
              <a:t>This study from Malawi (Baird et al 2012) is an important one, which found a reduction in HIV and HSV-2 risk, as well as reduced school drop-out, early marriage and teen pregnancies. </a:t>
            </a:r>
          </a:p>
          <a:p>
            <a:endParaRPr lang="en-GB" baseline="0" dirty="0" smtClean="0"/>
          </a:p>
          <a:p>
            <a:r>
              <a:rPr lang="en-GB" baseline="0" dirty="0" smtClean="0"/>
              <a:t>There is more evidence on the impact of cash on HIV, but other studies have focused on intervention models that use cash as a direct conditional incentive to modify more proximal HIV-related behaviour, rather than as a means to address more upstream structural determinants of risk. </a:t>
            </a:r>
          </a:p>
          <a:p>
            <a:endParaRPr lang="en-GB" dirty="0"/>
          </a:p>
        </p:txBody>
      </p:sp>
      <p:sp>
        <p:nvSpPr>
          <p:cNvPr id="4" name="Slide Number Placeholder 3"/>
          <p:cNvSpPr>
            <a:spLocks noGrp="1"/>
          </p:cNvSpPr>
          <p:nvPr>
            <p:ph type="sldNum" sz="quarter" idx="10"/>
          </p:nvPr>
        </p:nvSpPr>
        <p:spPr/>
        <p:txBody>
          <a:bodyPr/>
          <a:lstStyle/>
          <a:p>
            <a:fld id="{0E664D68-FB8C-49D8-8BF7-F3452B0C3E22}" type="slidenum">
              <a:rPr lang="en-GB" smtClean="0"/>
              <a:pPr/>
              <a:t>10</a:t>
            </a:fld>
            <a:endParaRPr lang="en-GB"/>
          </a:p>
        </p:txBody>
      </p:sp>
    </p:spTree>
    <p:extLst>
      <p:ext uri="{BB962C8B-B14F-4D97-AF65-F5344CB8AC3E}">
        <p14:creationId xmlns:p14="http://schemas.microsoft.com/office/powerpoint/2010/main" val="428373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BC5628-4ADA-495B-9AAF-D235A2F0B4D2}" type="slidenum">
              <a:rPr lang="en-ZA" smtClean="0"/>
              <a:t>11</a:t>
            </a:fld>
            <a:endParaRPr lang="en-ZA"/>
          </a:p>
        </p:txBody>
      </p:sp>
    </p:spTree>
    <p:extLst>
      <p:ext uri="{BB962C8B-B14F-4D97-AF65-F5344CB8AC3E}">
        <p14:creationId xmlns:p14="http://schemas.microsoft.com/office/powerpoint/2010/main" val="628518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BC5628-4ADA-495B-9AAF-D235A2F0B4D2}" type="slidenum">
              <a:rPr lang="en-ZA" smtClean="0"/>
              <a:t>12</a:t>
            </a:fld>
            <a:endParaRPr lang="en-ZA"/>
          </a:p>
        </p:txBody>
      </p:sp>
    </p:spTree>
    <p:extLst>
      <p:ext uri="{BB962C8B-B14F-4D97-AF65-F5344CB8AC3E}">
        <p14:creationId xmlns:p14="http://schemas.microsoft.com/office/powerpoint/2010/main" val="4174269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BC5628-4ADA-495B-9AAF-D235A2F0B4D2}" type="slidenum">
              <a:rPr lang="en-ZA" smtClean="0"/>
              <a:t>13</a:t>
            </a:fld>
            <a:endParaRPr lang="en-ZA"/>
          </a:p>
        </p:txBody>
      </p:sp>
    </p:spTree>
    <p:extLst>
      <p:ext uri="{BB962C8B-B14F-4D97-AF65-F5344CB8AC3E}">
        <p14:creationId xmlns:p14="http://schemas.microsoft.com/office/powerpoint/2010/main" val="2975503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BC5628-4ADA-495B-9AAF-D235A2F0B4D2}" type="slidenum">
              <a:rPr lang="en-ZA" smtClean="0"/>
              <a:t>14</a:t>
            </a:fld>
            <a:endParaRPr lang="en-ZA"/>
          </a:p>
        </p:txBody>
      </p:sp>
    </p:spTree>
    <p:extLst>
      <p:ext uri="{BB962C8B-B14F-4D97-AF65-F5344CB8AC3E}">
        <p14:creationId xmlns:p14="http://schemas.microsoft.com/office/powerpoint/2010/main" val="1395652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BC5628-4ADA-495B-9AAF-D235A2F0B4D2}" type="slidenum">
              <a:rPr lang="en-ZA" smtClean="0"/>
              <a:t>15</a:t>
            </a:fld>
            <a:endParaRPr lang="en-ZA"/>
          </a:p>
        </p:txBody>
      </p:sp>
    </p:spTree>
    <p:extLst>
      <p:ext uri="{BB962C8B-B14F-4D97-AF65-F5344CB8AC3E}">
        <p14:creationId xmlns:p14="http://schemas.microsoft.com/office/powerpoint/2010/main" val="3990026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BC5628-4ADA-495B-9AAF-D235A2F0B4D2}" type="slidenum">
              <a:rPr lang="en-ZA" smtClean="0"/>
              <a:t>16</a:t>
            </a:fld>
            <a:endParaRPr lang="en-ZA"/>
          </a:p>
        </p:txBody>
      </p:sp>
    </p:spTree>
    <p:extLst>
      <p:ext uri="{BB962C8B-B14F-4D97-AF65-F5344CB8AC3E}">
        <p14:creationId xmlns:p14="http://schemas.microsoft.com/office/powerpoint/2010/main" val="3792313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217" indent="-179217">
              <a:buFont typeface="Arial" panose="020B0604020202020204" pitchFamily="34" charset="0"/>
              <a:buChar char="•"/>
            </a:pPr>
            <a:endParaRPr lang="en-ZA" sz="1300" dirty="0"/>
          </a:p>
          <a:p>
            <a:pPr marL="179217" indent="-179217">
              <a:buFont typeface="Arial" panose="020B0604020202020204" pitchFamily="34" charset="0"/>
              <a:buChar char="•"/>
            </a:pPr>
            <a:r>
              <a:rPr lang="en-ZA" sz="1300" dirty="0"/>
              <a:t>Adolescent girls and young women are a key population in eastern and southern Africa</a:t>
            </a:r>
            <a:r>
              <a:rPr lang="en-ZA" sz="1300" dirty="0" smtClean="0"/>
              <a:t>.</a:t>
            </a:r>
          </a:p>
          <a:p>
            <a:pPr marL="179217" indent="-179217">
              <a:buFont typeface="Arial" panose="020B0604020202020204" pitchFamily="34" charset="0"/>
              <a:buChar char="•"/>
            </a:pPr>
            <a:r>
              <a:rPr lang="en-ZA" sz="1400" dirty="0" smtClean="0"/>
              <a:t>In high-prevalence settings, young women remain at unacceptably high risk of HIV infection. </a:t>
            </a:r>
          </a:p>
          <a:p>
            <a:pPr marL="179217" indent="-179217">
              <a:buFont typeface="Arial" panose="020B0604020202020204" pitchFamily="34" charset="0"/>
              <a:buChar char="•"/>
            </a:pPr>
            <a:r>
              <a:rPr lang="en-ZA" sz="1400" dirty="0" smtClean="0"/>
              <a:t>In eastern and southern Africa, for example, young women (aged 15–24 years) accounted for 26% of new HIV infections in 2016 despite making up just 10% of the population.</a:t>
            </a:r>
          </a:p>
          <a:p>
            <a:pPr marL="179217" indent="-179217">
              <a:buFont typeface="Arial" panose="020B0604020202020204" pitchFamily="34" charset="0"/>
              <a:buChar char="•"/>
            </a:pPr>
            <a:endParaRPr lang="en-ZA" sz="1300" dirty="0"/>
          </a:p>
          <a:p>
            <a:pPr marL="179217" indent="-179217">
              <a:buFont typeface="Arial" panose="020B0604020202020204" pitchFamily="34" charset="0"/>
              <a:buChar char="•"/>
            </a:pPr>
            <a:r>
              <a:rPr lang="en-ZA" sz="1300" dirty="0"/>
              <a:t>In </a:t>
            </a:r>
            <a:r>
              <a:rPr lang="en-ZA" sz="1300" dirty="0" smtClean="0"/>
              <a:t>2016, </a:t>
            </a:r>
            <a:r>
              <a:rPr lang="en-ZA" sz="1300" dirty="0"/>
              <a:t>2.1 million adolescents were living with HIV, the majority of them in sub-Saharan Africa</a:t>
            </a:r>
            <a:r>
              <a:rPr lang="en-ZA" sz="1300" dirty="0" smtClean="0"/>
              <a:t>.</a:t>
            </a:r>
            <a:r>
              <a:rPr lang="en-ZA" sz="1300" baseline="0" dirty="0" smtClean="0"/>
              <a:t> (84%)</a:t>
            </a:r>
            <a:endParaRPr lang="en-ZA" sz="1300" dirty="0"/>
          </a:p>
          <a:p>
            <a:pPr marL="179217" indent="-179217">
              <a:buFont typeface="Arial" panose="020B0604020202020204" pitchFamily="34" charset="0"/>
              <a:buChar char="•"/>
            </a:pPr>
            <a:r>
              <a:rPr lang="en-ZA" sz="1300" dirty="0"/>
              <a:t>Adolescent girls and young women are up to eight times more likely to be living with HIV than boys and young women of the same age.</a:t>
            </a:r>
          </a:p>
          <a:p>
            <a:pPr marL="179217" indent="-179217">
              <a:buFont typeface="Arial" panose="020B0604020202020204" pitchFamily="34" charset="0"/>
              <a:buChar char="•"/>
            </a:pPr>
            <a:r>
              <a:rPr lang="en-ZA" sz="1300" dirty="0"/>
              <a:t>Among those living with HIV, AIDS is now the leading cause of death among adolescents in Africa and the second most common cause of death among adolescents globally.</a:t>
            </a:r>
          </a:p>
          <a:p>
            <a:pPr marL="179217" indent="-179217">
              <a:buFont typeface="Arial" panose="020B0604020202020204" pitchFamily="34" charset="0"/>
              <a:buChar char="•"/>
            </a:pPr>
            <a:r>
              <a:rPr lang="en-ZA" sz="1300" dirty="0"/>
              <a:t>In fact, according to UNAIDS estimates, adolescents are the only age group in which deaths due to AIDS are not decreasing—this while all other age groups combined experienced a decline of 38% in AIDS-related deaths between 2005 and 2013 as a consequence of increasing coverage of ART. </a:t>
            </a:r>
            <a:endParaRPr lang="en-ZA" dirty="0"/>
          </a:p>
        </p:txBody>
      </p:sp>
      <p:sp>
        <p:nvSpPr>
          <p:cNvPr id="4" name="Slide Number Placeholder 3"/>
          <p:cNvSpPr>
            <a:spLocks noGrp="1"/>
          </p:cNvSpPr>
          <p:nvPr>
            <p:ph type="sldNum" sz="quarter" idx="10"/>
          </p:nvPr>
        </p:nvSpPr>
        <p:spPr/>
        <p:txBody>
          <a:bodyPr/>
          <a:lstStyle/>
          <a:p>
            <a:fld id="{B26AAFBE-2E3C-4B51-8504-CFD830D44EE3}" type="slidenum">
              <a:rPr lang="en-ZA" smtClean="0"/>
              <a:t>2</a:t>
            </a:fld>
            <a:endParaRPr lang="en-ZA"/>
          </a:p>
        </p:txBody>
      </p:sp>
    </p:spTree>
    <p:extLst>
      <p:ext uri="{BB962C8B-B14F-4D97-AF65-F5344CB8AC3E}">
        <p14:creationId xmlns:p14="http://schemas.microsoft.com/office/powerpoint/2010/main" val="1119617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Entrenched gender inequalities limit women’s choices and create expectations of masculinity that are at odds with HIV prevention aims </a:t>
            </a:r>
            <a:r>
              <a:rPr lang="en-GB" sz="1200" kern="1200" baseline="30000" dirty="0" smtClean="0">
                <a:solidFill>
                  <a:schemeClr val="tx1"/>
                </a:solidFill>
                <a:effectLst/>
                <a:latin typeface="+mn-lt"/>
                <a:ea typeface="+mn-ea"/>
                <a:cs typeface="+mn-cs"/>
              </a:rPr>
              <a:t>26,27</a:t>
            </a:r>
            <a:r>
              <a:rPr lang="en-GB"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Poverty, economic inequality and underdevelopment undermine the capacity of populations to access and act on HIV prevention messages, as well as, for example, fuelling transactional and commercial sex </a:t>
            </a:r>
            <a:r>
              <a:rPr lang="en-GB" sz="1200" kern="1200" baseline="30000" dirty="0" smtClean="0">
                <a:solidFill>
                  <a:schemeClr val="tx1"/>
                </a:solidFill>
                <a:effectLst/>
                <a:latin typeface="+mn-lt"/>
                <a:ea typeface="+mn-ea"/>
                <a:cs typeface="+mn-cs"/>
              </a:rPr>
              <a:t>28,29</a:t>
            </a:r>
            <a:r>
              <a:rPr lang="en-GB"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Social stigmatisation of HIV/AIDS and certain types of sexual behaviour (including sex work and men having sex with men) means these behaviours have remained hidden and not addressed in behavioural HIV prevention </a:t>
            </a:r>
            <a:r>
              <a:rPr lang="en-GB" sz="1200" kern="1200" baseline="30000" dirty="0" smtClean="0">
                <a:solidFill>
                  <a:schemeClr val="tx1"/>
                </a:solidFill>
                <a:effectLst/>
                <a:latin typeface="+mn-lt"/>
                <a:ea typeface="+mn-ea"/>
                <a:cs typeface="+mn-cs"/>
              </a:rPr>
              <a:t>31</a:t>
            </a:r>
            <a:r>
              <a:rPr lang="en-GB"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Widespread alcohol availability has fuelled unsafe sex as it inhibits people’s decision-making about having sex and use of protection [</a:t>
            </a:r>
            <a:r>
              <a:rPr lang="en-GB" sz="1200" kern="1200" dirty="0" err="1" smtClean="0">
                <a:solidFill>
                  <a:schemeClr val="tx1"/>
                </a:solidFill>
                <a:effectLst/>
                <a:latin typeface="+mn-lt"/>
                <a:ea typeface="+mn-ea"/>
                <a:cs typeface="+mn-cs"/>
              </a:rPr>
              <a:t>cf</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Alc</a:t>
            </a:r>
            <a:r>
              <a:rPr lang="en-GB" sz="1200" kern="1200" dirty="0" smtClean="0">
                <a:solidFill>
                  <a:schemeClr val="tx1"/>
                </a:solidFill>
                <a:effectLst/>
                <a:latin typeface="+mn-lt"/>
                <a:ea typeface="+mn-ea"/>
                <a:cs typeface="+mn-cs"/>
              </a:rPr>
              <a:t> brief ]. </a:t>
            </a:r>
          </a:p>
          <a:p>
            <a:pPr lvl="0"/>
            <a:endParaRPr lang="en-GB" sz="1200" kern="1200" dirty="0" smtClean="0">
              <a:solidFill>
                <a:schemeClr val="tx1"/>
              </a:solidFill>
              <a:effectLst/>
              <a:latin typeface="+mn-lt"/>
              <a:ea typeface="+mn-ea"/>
              <a:cs typeface="+mn-cs"/>
            </a:endParaRPr>
          </a:p>
          <a:p>
            <a:pPr>
              <a:defRPr/>
            </a:pPr>
            <a:r>
              <a:rPr lang="en-ZA" sz="1200" b="1" dirty="0" smtClean="0"/>
              <a:t>National wealth, income inequality and access to education </a:t>
            </a:r>
            <a:r>
              <a:rPr lang="en-ZA" sz="1200" dirty="0" smtClean="0"/>
              <a:t>associated with poor adolescent health outcomes worldwide</a:t>
            </a:r>
          </a:p>
          <a:p>
            <a:pPr>
              <a:defRPr/>
            </a:pPr>
            <a:r>
              <a:rPr lang="en-ZA" sz="1200" dirty="0" smtClean="0"/>
              <a:t>Countries with a greater proportion of </a:t>
            </a:r>
            <a:r>
              <a:rPr lang="en-ZA" sz="1200" b="1" dirty="0" smtClean="0"/>
              <a:t>school enrolment </a:t>
            </a:r>
            <a:r>
              <a:rPr lang="en-ZA" sz="1200" dirty="0" smtClean="0"/>
              <a:t>had better health outcomes, including lower HIV prevalence</a:t>
            </a:r>
          </a:p>
          <a:p>
            <a:pPr>
              <a:defRPr/>
            </a:pPr>
            <a:r>
              <a:rPr lang="en-ZA" sz="1200" dirty="0" smtClean="0"/>
              <a:t>Countries with greater </a:t>
            </a:r>
            <a:r>
              <a:rPr lang="en-ZA" sz="1200" b="1" dirty="0" smtClean="0"/>
              <a:t>sex inequalities </a:t>
            </a:r>
            <a:r>
              <a:rPr lang="en-ZA" sz="1200" dirty="0" smtClean="0"/>
              <a:t>had poorer health outcomes for both sexes</a:t>
            </a:r>
          </a:p>
          <a:p>
            <a:pPr lvl="0"/>
            <a:endParaRPr lang="en-ZA" sz="1200" kern="1200" dirty="0" smtClean="0">
              <a:solidFill>
                <a:schemeClr val="tx1"/>
              </a:solidFill>
              <a:effectLst/>
              <a:latin typeface="+mn-lt"/>
              <a:ea typeface="+mn-ea"/>
              <a:cs typeface="+mn-cs"/>
            </a:endParaRPr>
          </a:p>
          <a:p>
            <a:endParaRPr lang="en-ZA" dirty="0" smtClean="0"/>
          </a:p>
          <a:p>
            <a:endParaRPr lang="en-ZA" dirty="0"/>
          </a:p>
        </p:txBody>
      </p:sp>
      <p:sp>
        <p:nvSpPr>
          <p:cNvPr id="4" name="Slide Number Placeholder 3"/>
          <p:cNvSpPr>
            <a:spLocks noGrp="1"/>
          </p:cNvSpPr>
          <p:nvPr>
            <p:ph type="sldNum" sz="quarter" idx="10"/>
          </p:nvPr>
        </p:nvSpPr>
        <p:spPr/>
        <p:txBody>
          <a:bodyPr/>
          <a:lstStyle/>
          <a:p>
            <a:fld id="{097260EE-D313-45F1-A16F-975D5FC85349}" type="slidenum">
              <a:rPr lang="en-ZA" smtClean="0"/>
              <a:t>3</a:t>
            </a:fld>
            <a:endParaRPr lang="en-ZA"/>
          </a:p>
        </p:txBody>
      </p:sp>
    </p:spTree>
    <p:extLst>
      <p:ext uri="{BB962C8B-B14F-4D97-AF65-F5344CB8AC3E}">
        <p14:creationId xmlns:p14="http://schemas.microsoft.com/office/powerpoint/2010/main" val="1379503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Add an icon for testing (Blood draw), ART</a:t>
            </a:r>
            <a:r>
              <a:rPr lang="en-ZA" baseline="0" dirty="0" smtClean="0"/>
              <a:t> (pills)</a:t>
            </a:r>
            <a:r>
              <a:rPr lang="en-ZA" dirty="0" smtClean="0"/>
              <a:t> and retention</a:t>
            </a:r>
            <a:r>
              <a:rPr lang="en-ZA" baseline="0" dirty="0" smtClean="0"/>
              <a:t> (Calendar)</a:t>
            </a:r>
          </a:p>
          <a:p>
            <a:pPr marL="457179" indent="-457179">
              <a:buFont typeface="Arial" panose="020B0604020202020204" pitchFamily="34" charset="0"/>
              <a:buChar char="•"/>
            </a:pPr>
            <a:r>
              <a:rPr lang="en-GB" dirty="0" smtClean="0"/>
              <a:t>When we looked at studies around the influence of violence: IPV or non-partner abuse, what we found is that gender inequality undermines women’s decisions around accessing HIV testing. In some reviews women’s fear of partner violence prevented them from actually going to HIV counselling and testing services, although some other studies showed no difference by IPV status. One study suggested that experience of violence may motivate HIV testing – so there were mixed results including evidence that fear of violence prevents disclosure. </a:t>
            </a:r>
          </a:p>
          <a:p>
            <a:pPr marL="457179" indent="-457179">
              <a:buFont typeface="Arial" panose="020B0604020202020204" pitchFamily="34" charset="0"/>
              <a:buChar char="•"/>
            </a:pPr>
            <a:endParaRPr lang="en-GB" dirty="0" smtClean="0"/>
          </a:p>
          <a:p>
            <a:pPr marL="457179" indent="-457179">
              <a:buFont typeface="Arial" panose="020B0604020202020204" pitchFamily="34" charset="0"/>
              <a:buChar char="•"/>
            </a:pPr>
            <a:r>
              <a:rPr lang="en-GB" dirty="0" smtClean="0"/>
              <a:t>When we looked at the effects of violence on ART initiation, what we found was that IPV was associated with reduced access to care and treatment in the majority of studies but not all, that IPV in the meta-analysis was associated with lower current use of ART and when we looked at studies that particularly reviewed PMTCT, women were often reluctant to include their male partners because of fear of violence. In terms of the last 90 in the treatment cascade, when we look at the impact of violence on adherence and retention of care, we found that IPV reduced by half adherence to ART. In one important study what we see is indication that in fact this translates into clinical outcomes; partner abuse was associated with poor medication adherence but here they also had evidence for poor treatment outcomes. Some additional studies also showed that IPV was associated with treatment discontinuation and loss to follow up.</a:t>
            </a:r>
          </a:p>
          <a:p>
            <a:pPr marL="457179" indent="-457179">
              <a:buFont typeface="Arial" panose="020B0604020202020204" pitchFamily="34" charset="0"/>
              <a:buChar char="•"/>
            </a:pPr>
            <a:endParaRPr lang="en-GB" dirty="0" smtClean="0"/>
          </a:p>
          <a:p>
            <a:pPr marL="457179" indent="-457179">
              <a:buFont typeface="Arial" panose="020B0604020202020204" pitchFamily="34" charset="0"/>
              <a:buChar char="•"/>
            </a:pPr>
            <a:r>
              <a:rPr lang="en-GB" dirty="0" smtClean="0"/>
              <a:t>There is a body of evidence that violence may influence the treatment cascade, but what we can start to see already from results from trials and emerging demonstration projects is that these factors are likely to also influence PrEP uptake and use.</a:t>
            </a:r>
          </a:p>
          <a:p>
            <a:endParaRPr lang="en-ZA" dirty="0"/>
          </a:p>
        </p:txBody>
      </p:sp>
      <p:sp>
        <p:nvSpPr>
          <p:cNvPr id="4" name="Slide Number Placeholder 3"/>
          <p:cNvSpPr>
            <a:spLocks noGrp="1"/>
          </p:cNvSpPr>
          <p:nvPr>
            <p:ph type="sldNum" sz="quarter" idx="10"/>
          </p:nvPr>
        </p:nvSpPr>
        <p:spPr/>
        <p:txBody>
          <a:bodyPr/>
          <a:lstStyle/>
          <a:p>
            <a:fld id="{097260EE-D313-45F1-A16F-975D5FC85349}" type="slidenum">
              <a:rPr lang="en-ZA" smtClean="0"/>
              <a:t>4</a:t>
            </a:fld>
            <a:endParaRPr lang="en-ZA"/>
          </a:p>
        </p:txBody>
      </p:sp>
    </p:spTree>
    <p:extLst>
      <p:ext uri="{BB962C8B-B14F-4D97-AF65-F5344CB8AC3E}">
        <p14:creationId xmlns:p14="http://schemas.microsoft.com/office/powerpoint/2010/main" val="205991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BC5628-4ADA-495B-9AAF-D235A2F0B4D2}" type="slidenum">
              <a:rPr lang="en-ZA" smtClean="0"/>
              <a:t>5</a:t>
            </a:fld>
            <a:endParaRPr lang="en-ZA"/>
          </a:p>
        </p:txBody>
      </p:sp>
    </p:spTree>
    <p:extLst>
      <p:ext uri="{BB962C8B-B14F-4D97-AF65-F5344CB8AC3E}">
        <p14:creationId xmlns:p14="http://schemas.microsoft.com/office/powerpoint/2010/main" val="3882742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BC5628-4ADA-495B-9AAF-D235A2F0B4D2}" type="slidenum">
              <a:rPr lang="en-ZA" smtClean="0"/>
              <a:t>6</a:t>
            </a:fld>
            <a:endParaRPr lang="en-ZA"/>
          </a:p>
        </p:txBody>
      </p:sp>
    </p:spTree>
    <p:extLst>
      <p:ext uri="{BB962C8B-B14F-4D97-AF65-F5344CB8AC3E}">
        <p14:creationId xmlns:p14="http://schemas.microsoft.com/office/powerpoint/2010/main" val="3875006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BC5628-4ADA-495B-9AAF-D235A2F0B4D2}" type="slidenum">
              <a:rPr lang="en-ZA" smtClean="0"/>
              <a:t>7</a:t>
            </a:fld>
            <a:endParaRPr lang="en-ZA"/>
          </a:p>
        </p:txBody>
      </p:sp>
    </p:spTree>
    <p:extLst>
      <p:ext uri="{BB962C8B-B14F-4D97-AF65-F5344CB8AC3E}">
        <p14:creationId xmlns:p14="http://schemas.microsoft.com/office/powerpoint/2010/main" val="3693726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Add details</a:t>
            </a:r>
            <a:endParaRPr lang="en-ZA" dirty="0"/>
          </a:p>
        </p:txBody>
      </p:sp>
      <p:sp>
        <p:nvSpPr>
          <p:cNvPr id="4" name="Slide Number Placeholder 3"/>
          <p:cNvSpPr>
            <a:spLocks noGrp="1"/>
          </p:cNvSpPr>
          <p:nvPr>
            <p:ph type="sldNum" sz="quarter" idx="10"/>
          </p:nvPr>
        </p:nvSpPr>
        <p:spPr/>
        <p:txBody>
          <a:bodyPr/>
          <a:lstStyle/>
          <a:p>
            <a:fld id="{097260EE-D313-45F1-A16F-975D5FC85349}" type="slidenum">
              <a:rPr lang="en-ZA" smtClean="0"/>
              <a:t>8</a:t>
            </a:fld>
            <a:endParaRPr lang="en-ZA"/>
          </a:p>
        </p:txBody>
      </p:sp>
    </p:spTree>
    <p:extLst>
      <p:ext uri="{BB962C8B-B14F-4D97-AF65-F5344CB8AC3E}">
        <p14:creationId xmlns:p14="http://schemas.microsoft.com/office/powerpoint/2010/main" val="4060132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Check timeframes</a:t>
            </a:r>
            <a:endParaRPr lang="en-ZA" dirty="0"/>
          </a:p>
        </p:txBody>
      </p:sp>
      <p:sp>
        <p:nvSpPr>
          <p:cNvPr id="4" name="Slide Number Placeholder 3"/>
          <p:cNvSpPr>
            <a:spLocks noGrp="1"/>
          </p:cNvSpPr>
          <p:nvPr>
            <p:ph type="sldNum" sz="quarter" idx="10"/>
          </p:nvPr>
        </p:nvSpPr>
        <p:spPr/>
        <p:txBody>
          <a:bodyPr/>
          <a:lstStyle/>
          <a:p>
            <a:fld id="{097260EE-D313-45F1-A16F-975D5FC85349}" type="slidenum">
              <a:rPr lang="en-ZA" smtClean="0"/>
              <a:t>9</a:t>
            </a:fld>
            <a:endParaRPr lang="en-ZA"/>
          </a:p>
        </p:txBody>
      </p:sp>
    </p:spTree>
    <p:extLst>
      <p:ext uri="{BB962C8B-B14F-4D97-AF65-F5344CB8AC3E}">
        <p14:creationId xmlns:p14="http://schemas.microsoft.com/office/powerpoint/2010/main" val="16849230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with log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113" y="1843805"/>
            <a:ext cx="8105775" cy="2662481"/>
          </a:xfrm>
          <a:prstGeom prst="rect">
            <a:avLst/>
          </a:prstGeom>
        </p:spPr>
      </p:pic>
      <p:grpSp>
        <p:nvGrpSpPr>
          <p:cNvPr id="4" name="Group 3"/>
          <p:cNvGrpSpPr/>
          <p:nvPr userDrawn="1"/>
        </p:nvGrpSpPr>
        <p:grpSpPr>
          <a:xfrm>
            <a:off x="1647825" y="6035773"/>
            <a:ext cx="7727992" cy="454358"/>
            <a:chOff x="1647825" y="6035773"/>
            <a:chExt cx="7727992" cy="454358"/>
          </a:xfrm>
        </p:grpSpPr>
        <p:sp>
          <p:nvSpPr>
            <p:cNvPr id="2" name="TextBox 1"/>
            <p:cNvSpPr txBox="1"/>
            <p:nvPr userDrawn="1"/>
          </p:nvSpPr>
          <p:spPr>
            <a:xfrm>
              <a:off x="2108242" y="6077480"/>
              <a:ext cx="7267575" cy="369332"/>
            </a:xfrm>
            <a:prstGeom prst="rect">
              <a:avLst/>
            </a:prstGeom>
            <a:noFill/>
          </p:spPr>
          <p:txBody>
            <a:bodyPr wrap="square" rtlCol="0">
              <a:spAutoFit/>
            </a:bodyPr>
            <a:lstStyle/>
            <a:p>
              <a:pPr algn="l"/>
              <a:r>
                <a:rPr lang="fr-CH" sz="1800" dirty="0" smtClean="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800" dirty="0" err="1" smtClean="0">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800" dirty="0" smtClean="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800" kern="1200" dirty="0" smtClean="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800" kern="12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47825" y="6035773"/>
              <a:ext cx="460417" cy="454358"/>
            </a:xfrm>
            <a:prstGeom prst="rect">
              <a:avLst/>
            </a:prstGeom>
          </p:spPr>
        </p:pic>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62844" y="274639"/>
            <a:ext cx="8018313" cy="1143000"/>
          </a:xfrm>
        </p:spPr>
        <p:txBody>
          <a:bodyPr>
            <a:normAutofit/>
          </a:bodyPr>
          <a:lstStyle>
            <a:lvl1pPr>
              <a:defRPr sz="4000" b="1">
                <a:solidFill>
                  <a:srgbClr val="0099D2"/>
                </a:solidFill>
                <a:latin typeface="Raleway" panose="020B0503030101060003"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562844" y="1600201"/>
            <a:ext cx="8018313" cy="4525963"/>
          </a:xfrm>
        </p:spPr>
        <p:txBody>
          <a:bodyPr vert="eaVert"/>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47" y="6359567"/>
            <a:ext cx="1066968" cy="354242"/>
          </a:xfrm>
          <a:prstGeom prst="rect">
            <a:avLst/>
          </a:prstGeom>
        </p:spPr>
      </p:pic>
      <p:grpSp>
        <p:nvGrpSpPr>
          <p:cNvPr id="4" name="Group 3"/>
          <p:cNvGrpSpPr/>
          <p:nvPr userDrawn="1"/>
        </p:nvGrpSpPr>
        <p:grpSpPr>
          <a:xfrm>
            <a:off x="562844" y="6370078"/>
            <a:ext cx="6789798" cy="333221"/>
            <a:chOff x="562844" y="6370078"/>
            <a:chExt cx="6789798" cy="333221"/>
          </a:xfrm>
        </p:grpSpPr>
        <p:sp>
          <p:nvSpPr>
            <p:cNvPr id="8" name="TextBox 7"/>
            <p:cNvSpPr txBox="1"/>
            <p:nvPr userDrawn="1"/>
          </p:nvSpPr>
          <p:spPr>
            <a:xfrm>
              <a:off x="844967" y="6382800"/>
              <a:ext cx="6507675" cy="307777"/>
            </a:xfrm>
            <a:prstGeom prst="rect">
              <a:avLst/>
            </a:prstGeom>
            <a:noFill/>
          </p:spPr>
          <p:txBody>
            <a:bodyPr wrap="square" rtlCol="0">
              <a:spAutoFit/>
            </a:bodyPr>
            <a:lstStyle/>
            <a:p>
              <a:pPr algn="l"/>
              <a:r>
                <a:rPr lang="fr-CH" sz="1400" dirty="0" smtClean="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smtClean="0">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smtClean="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smtClean="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2844" y="6370078"/>
              <a:ext cx="337665" cy="333221"/>
            </a:xfrm>
            <a:prstGeom prst="rect">
              <a:avLst/>
            </a:prstGeom>
          </p:spPr>
        </p:pic>
      </p:gr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rgbClr val="0099D2"/>
                </a:solidFill>
                <a:latin typeface="Raleway" panose="020B0503030101060003"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3298" y="6356704"/>
            <a:ext cx="1078471" cy="358060"/>
          </a:xfrm>
          <a:prstGeom prst="rect">
            <a:avLst/>
          </a:prstGeom>
        </p:spPr>
      </p:pic>
      <p:grpSp>
        <p:nvGrpSpPr>
          <p:cNvPr id="4" name="Group 3"/>
          <p:cNvGrpSpPr/>
          <p:nvPr userDrawn="1"/>
        </p:nvGrpSpPr>
        <p:grpSpPr>
          <a:xfrm>
            <a:off x="446359" y="6369124"/>
            <a:ext cx="6919640" cy="333221"/>
            <a:chOff x="446359" y="6369124"/>
            <a:chExt cx="6919640" cy="333221"/>
          </a:xfrm>
        </p:grpSpPr>
        <p:sp>
          <p:nvSpPr>
            <p:cNvPr id="7" name="TextBox 6"/>
            <p:cNvSpPr txBox="1"/>
            <p:nvPr userDrawn="1"/>
          </p:nvSpPr>
          <p:spPr>
            <a:xfrm>
              <a:off x="728482" y="6381846"/>
              <a:ext cx="6637517" cy="307777"/>
            </a:xfrm>
            <a:prstGeom prst="rect">
              <a:avLst/>
            </a:prstGeom>
            <a:noFill/>
          </p:spPr>
          <p:txBody>
            <a:bodyPr wrap="square" rtlCol="0">
              <a:spAutoFit/>
            </a:bodyPr>
            <a:lstStyle/>
            <a:p>
              <a:pPr algn="l"/>
              <a:r>
                <a:rPr lang="fr-CH" sz="1400" dirty="0" smtClean="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smtClean="0">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smtClean="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smtClean="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6359" y="6369124"/>
              <a:ext cx="337665" cy="333221"/>
            </a:xfrm>
            <a:prstGeom prst="rect">
              <a:avLst/>
            </a:prstGeom>
          </p:spPr>
        </p:pic>
      </p:gr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65"/>
            <a:ext cx="9144000" cy="6855619"/>
          </a:xfrm>
          <a:prstGeom prst="rect">
            <a:avLst/>
          </a:prstGeom>
        </p:spPr>
      </p:pic>
      <p:sp>
        <p:nvSpPr>
          <p:cNvPr id="2" name="Title 1"/>
          <p:cNvSpPr>
            <a:spLocks noGrp="1"/>
          </p:cNvSpPr>
          <p:nvPr>
            <p:ph type="title"/>
          </p:nvPr>
        </p:nvSpPr>
        <p:spPr>
          <a:xfrm>
            <a:off x="628650" y="365127"/>
            <a:ext cx="7886700" cy="747682"/>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628650" y="1477936"/>
            <a:ext cx="7886700" cy="4699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79737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5197" y="491705"/>
            <a:ext cx="7513607" cy="2501661"/>
          </a:xfrm>
          <a:prstGeom prst="rect">
            <a:avLst/>
          </a:prstGeom>
        </p:spPr>
        <p:txBody>
          <a:bodyPr>
            <a:normAutofit/>
          </a:bodyPr>
          <a:lstStyle>
            <a:lvl1pPr algn="ctr">
              <a:defRPr sz="5400">
                <a:solidFill>
                  <a:schemeClr val="bg1"/>
                </a:solidFill>
              </a:defRPr>
            </a:lvl1pPr>
          </a:lstStyle>
          <a:p>
            <a:r>
              <a:rPr lang="en-US" dirty="0" smtClean="0"/>
              <a:t>Click to edit Master title style</a:t>
            </a:r>
            <a:endParaRPr lang="en-ZA" dirty="0"/>
          </a:p>
        </p:txBody>
      </p:sp>
    </p:spTree>
    <p:extLst>
      <p:ext uri="{BB962C8B-B14F-4D97-AF65-F5344CB8AC3E}">
        <p14:creationId xmlns:p14="http://schemas.microsoft.com/office/powerpoint/2010/main" val="3907967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dirty="0" smtClean="0"/>
              <a:t>Click to edit Master title style</a:t>
            </a:r>
            <a:endParaRPr lang="en-ZA" dirty="0"/>
          </a:p>
        </p:txBody>
      </p:sp>
      <p:sp>
        <p:nvSpPr>
          <p:cNvPr id="3" name="Content Placeholder 2"/>
          <p:cNvSpPr>
            <a:spLocks noGrp="1"/>
          </p:cNvSpPr>
          <p:nvPr>
            <p:ph idx="1"/>
          </p:nvPr>
        </p:nvSpPr>
        <p:spPr>
          <a:xfrm>
            <a:off x="628650" y="1825625"/>
            <a:ext cx="7886700" cy="397132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160422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Content Placeholder 2"/>
          <p:cNvSpPr>
            <a:spLocks noGrp="1"/>
          </p:cNvSpPr>
          <p:nvPr>
            <p:ph idx="1"/>
          </p:nvPr>
        </p:nvSpPr>
        <p:spPr>
          <a:xfrm>
            <a:off x="336430" y="1475117"/>
            <a:ext cx="8178920" cy="4701846"/>
          </a:xfrm>
          <a:prstGeom prst="rect">
            <a:avLst/>
          </a:prstGeom>
        </p:spPr>
        <p:txBody>
          <a:bodyPr/>
          <a:lstStyle>
            <a:lvl1pPr>
              <a:defRPr>
                <a:solidFill>
                  <a:srgbClr val="0F6699"/>
                </a:solidFill>
              </a:defRPr>
            </a:lvl1pPr>
            <a:lvl2pPr>
              <a:defRPr>
                <a:solidFill>
                  <a:srgbClr val="0F6699"/>
                </a:solidFill>
              </a:defRPr>
            </a:lvl2pPr>
            <a:lvl3pPr>
              <a:defRPr>
                <a:solidFill>
                  <a:srgbClr val="0F6699"/>
                </a:solidFill>
              </a:defRPr>
            </a:lvl3pPr>
            <a:lvl4pPr>
              <a:defRPr>
                <a:solidFill>
                  <a:srgbClr val="0F6699"/>
                </a:solidFill>
              </a:defRPr>
            </a:lvl4pPr>
            <a:lvl5pPr>
              <a:defRPr>
                <a:solidFill>
                  <a:srgbClr val="0F669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15" name="Rectangle 14"/>
          <p:cNvSpPr/>
          <p:nvPr userDrawn="1"/>
        </p:nvSpPr>
        <p:spPr>
          <a:xfrm>
            <a:off x="0" y="1"/>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5318"/>
            <a:endParaRPr lang="en-ZA" sz="2500" kern="0">
              <a:solidFill>
                <a:prstClr val="white"/>
              </a:solidFill>
              <a:sym typeface="Helvetica Light"/>
            </a:endParaRPr>
          </a:p>
        </p:txBody>
      </p:sp>
      <p:sp>
        <p:nvSpPr>
          <p:cNvPr id="5" name="Rectangle 4"/>
          <p:cNvSpPr/>
          <p:nvPr userDrawn="1"/>
        </p:nvSpPr>
        <p:spPr>
          <a:xfrm>
            <a:off x="0" y="0"/>
            <a:ext cx="9144000" cy="1026543"/>
          </a:xfrm>
          <a:prstGeom prst="rect">
            <a:avLst/>
          </a:prstGeom>
          <a:gradFill flip="none" rotWithShape="1">
            <a:gsLst>
              <a:gs pos="0">
                <a:srgbClr val="0091B7">
                  <a:shade val="30000"/>
                  <a:satMod val="115000"/>
                </a:srgbClr>
              </a:gs>
              <a:gs pos="50000">
                <a:srgbClr val="0091B7">
                  <a:shade val="67500"/>
                  <a:satMod val="115000"/>
                </a:srgbClr>
              </a:gs>
              <a:gs pos="100000">
                <a:srgbClr val="0091B7">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5318"/>
            <a:endParaRPr lang="en-ZA" sz="2500" kern="0">
              <a:solidFill>
                <a:prstClr val="white"/>
              </a:solidFill>
              <a:sym typeface="Helvetica Light"/>
            </a:endParaRPr>
          </a:p>
        </p:txBody>
      </p:sp>
      <p:sp>
        <p:nvSpPr>
          <p:cNvPr id="6" name="Title 1"/>
          <p:cNvSpPr>
            <a:spLocks noGrp="1"/>
          </p:cNvSpPr>
          <p:nvPr>
            <p:ph type="title"/>
          </p:nvPr>
        </p:nvSpPr>
        <p:spPr>
          <a:xfrm>
            <a:off x="276045" y="201229"/>
            <a:ext cx="8239305" cy="661417"/>
          </a:xfrm>
          <a:prstGeom prst="rect">
            <a:avLst/>
          </a:prstGeom>
        </p:spPr>
        <p:txBody>
          <a:bodyPr/>
          <a:lstStyle>
            <a:lvl1pPr>
              <a:defRPr b="0">
                <a:solidFill>
                  <a:schemeClr val="bg1"/>
                </a:solidFill>
                <a:latin typeface="+mj-lt"/>
              </a:defRPr>
            </a:lvl1pPr>
          </a:lstStyle>
          <a:p>
            <a:r>
              <a:rPr lang="en-US" dirty="0" smtClean="0"/>
              <a:t>Click to edit Master title style</a:t>
            </a:r>
            <a:endParaRPr lang="en-US" dirty="0"/>
          </a:p>
        </p:txBody>
      </p:sp>
      <p:sp>
        <p:nvSpPr>
          <p:cNvPr id="7" name="Content Placeholder 2"/>
          <p:cNvSpPr>
            <a:spLocks noGrp="1"/>
          </p:cNvSpPr>
          <p:nvPr>
            <p:ph idx="10"/>
          </p:nvPr>
        </p:nvSpPr>
        <p:spPr>
          <a:xfrm>
            <a:off x="276045" y="1293962"/>
            <a:ext cx="8239305" cy="5201729"/>
          </a:xfrm>
          <a:prstGeom prst="rect">
            <a:avLst/>
          </a:prstGeom>
        </p:spPr>
        <p:txBody>
          <a:bodyPr/>
          <a:lstStyle>
            <a:lvl1pPr>
              <a:defRPr>
                <a:solidFill>
                  <a:schemeClr val="tx1"/>
                </a:solidFill>
                <a:latin typeface="+mn-lt"/>
                <a:cs typeface="Arial" panose="020B0604020202020204" pitchFamily="34" charset="0"/>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Tree>
    <p:extLst>
      <p:ext uri="{BB962C8B-B14F-4D97-AF65-F5344CB8AC3E}">
        <p14:creationId xmlns:p14="http://schemas.microsoft.com/office/powerpoint/2010/main" val="2618833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90"/>
            <a:ext cx="9144000" cy="6855619"/>
          </a:xfrm>
          <a:prstGeom prst="rect">
            <a:avLst/>
          </a:prstGeom>
        </p:spPr>
      </p:pic>
      <p:sp>
        <p:nvSpPr>
          <p:cNvPr id="2" name="Title 1"/>
          <p:cNvSpPr>
            <a:spLocks noGrp="1"/>
          </p:cNvSpPr>
          <p:nvPr>
            <p:ph type="title"/>
          </p:nvPr>
        </p:nvSpPr>
        <p:spPr>
          <a:xfrm>
            <a:off x="628650" y="441658"/>
            <a:ext cx="7886700" cy="1576923"/>
          </a:xfrm>
          <a:prstGeom prst="rect">
            <a:avLst/>
          </a:prstGeom>
        </p:spPr>
        <p:txBody>
          <a:bodyPr anchor="b">
            <a:normAutofit/>
          </a:bodyPr>
          <a:lstStyle>
            <a:lvl1pPr algn="ctr">
              <a:defRPr sz="5400">
                <a:solidFill>
                  <a:schemeClr val="bg1"/>
                </a:solidFill>
                <a:latin typeface="Century Gothic" panose="020B0502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79562" y="5110088"/>
            <a:ext cx="8396406" cy="430723"/>
          </a:xfrm>
          <a:prstGeom prst="rect">
            <a:avLst/>
          </a:prstGeo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801462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11" name="Title 1"/>
          <p:cNvSpPr>
            <a:spLocks noGrp="1"/>
          </p:cNvSpPr>
          <p:nvPr>
            <p:ph type="title"/>
          </p:nvPr>
        </p:nvSpPr>
        <p:spPr>
          <a:xfrm>
            <a:off x="276045" y="182562"/>
            <a:ext cx="8239305" cy="764935"/>
          </a:xfrm>
          <a:prstGeom prst="rect">
            <a:avLst/>
          </a:prstGeom>
        </p:spPr>
        <p:txBody>
          <a:bodyPr/>
          <a:lstStyle>
            <a:lvl1pPr>
              <a:defRPr>
                <a:solidFill>
                  <a:schemeClr val="bg1"/>
                </a:solidFill>
                <a:latin typeface="Century Gothic" panose="020B0502020202020204"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85942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65"/>
            <a:ext cx="9144000" cy="6855619"/>
          </a:xfrm>
          <a:prstGeom prst="rect">
            <a:avLst/>
          </a:prstGeom>
        </p:spPr>
      </p:pic>
      <p:sp>
        <p:nvSpPr>
          <p:cNvPr id="2" name="Title 1"/>
          <p:cNvSpPr>
            <a:spLocks noGrp="1"/>
          </p:cNvSpPr>
          <p:nvPr>
            <p:ph type="title"/>
          </p:nvPr>
        </p:nvSpPr>
        <p:spPr>
          <a:xfrm>
            <a:off x="628650" y="365127"/>
            <a:ext cx="7886700" cy="747682"/>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628650" y="1477936"/>
            <a:ext cx="7886700" cy="4699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40528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6"/>
            <a:ext cx="7772400" cy="1470025"/>
          </a:xfrm>
        </p:spPr>
        <p:txBody>
          <a:bodyPr/>
          <a:lstStyle>
            <a:lvl1pPr>
              <a:defRPr>
                <a:solidFill>
                  <a:srgbClr val="0099D2"/>
                </a:solidFill>
                <a:latin typeface="Century Gothic" panose="020B0502020202020204" pitchFamily="34" charset="0"/>
              </a:defRPr>
            </a:lvl1pPr>
          </a:lstStyle>
          <a:p>
            <a:r>
              <a:rPr lang="en-AU" dirty="0" smtClean="0"/>
              <a:t>Click to enter 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rgbClr val="ED1C24"/>
                </a:solidFill>
                <a:latin typeface="Raleway" panose="020B05030301010600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enter presenter name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588" y="343814"/>
            <a:ext cx="4112824" cy="1350927"/>
          </a:xfrm>
          <a:prstGeom prst="rect">
            <a:avLst/>
          </a:prstGeom>
        </p:spPr>
      </p:pic>
      <p:grpSp>
        <p:nvGrpSpPr>
          <p:cNvPr id="4" name="Group 3"/>
          <p:cNvGrpSpPr/>
          <p:nvPr userDrawn="1"/>
        </p:nvGrpSpPr>
        <p:grpSpPr>
          <a:xfrm>
            <a:off x="2186377" y="6447071"/>
            <a:ext cx="6551223" cy="333673"/>
            <a:chOff x="3209637" y="6447071"/>
            <a:chExt cx="6551223" cy="333673"/>
          </a:xfrm>
        </p:grpSpPr>
        <p:sp>
          <p:nvSpPr>
            <p:cNvPr id="10" name="TextBox 9"/>
            <p:cNvSpPr txBox="1"/>
            <p:nvPr userDrawn="1"/>
          </p:nvSpPr>
          <p:spPr>
            <a:xfrm>
              <a:off x="3491760" y="6447071"/>
              <a:ext cx="6269100" cy="307777"/>
            </a:xfrm>
            <a:prstGeom prst="rect">
              <a:avLst/>
            </a:prstGeom>
            <a:noFill/>
          </p:spPr>
          <p:txBody>
            <a:bodyPr wrap="square" rtlCol="0">
              <a:spAutoFit/>
            </a:bodyPr>
            <a:lstStyle/>
            <a:p>
              <a:pPr algn="l"/>
              <a:r>
                <a:rPr lang="fr-CH" sz="1400" dirty="0" smtClean="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smtClean="0">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baseline="0" dirty="0" smtClean="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smtClean="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09637" y="6447523"/>
              <a:ext cx="337665" cy="333221"/>
            </a:xfrm>
            <a:prstGeom prst="rect">
              <a:avLst/>
            </a:prstGeom>
          </p:spPr>
        </p:pic>
      </p:gr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2860" y="274639"/>
            <a:ext cx="8018280" cy="1143000"/>
          </a:xfrm>
        </p:spPr>
        <p:txBody>
          <a:bodyPr>
            <a:normAutofit/>
          </a:bodyPr>
          <a:lstStyle>
            <a:lvl1pPr>
              <a:defRPr sz="4000" b="1">
                <a:solidFill>
                  <a:srgbClr val="0099D2"/>
                </a:solidFill>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62860" y="1600201"/>
            <a:ext cx="8018280" cy="4525963"/>
          </a:xfrm>
        </p:spPr>
        <p:txBody>
          <a:bodyPr/>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60363"/>
            <a:ext cx="1078471" cy="358060"/>
          </a:xfrm>
          <a:prstGeom prst="rect">
            <a:avLst/>
          </a:prstGeom>
        </p:spPr>
      </p:pic>
      <p:grpSp>
        <p:nvGrpSpPr>
          <p:cNvPr id="4" name="Group 3"/>
          <p:cNvGrpSpPr/>
          <p:nvPr userDrawn="1"/>
        </p:nvGrpSpPr>
        <p:grpSpPr>
          <a:xfrm>
            <a:off x="562860" y="6372783"/>
            <a:ext cx="6999083" cy="333221"/>
            <a:chOff x="562860" y="6372783"/>
            <a:chExt cx="6999083" cy="333221"/>
          </a:xfrm>
        </p:grpSpPr>
        <p:sp>
          <p:nvSpPr>
            <p:cNvPr id="7" name="TextBox 6"/>
            <p:cNvSpPr txBox="1"/>
            <p:nvPr userDrawn="1"/>
          </p:nvSpPr>
          <p:spPr>
            <a:xfrm>
              <a:off x="844984" y="6385505"/>
              <a:ext cx="6716959" cy="307777"/>
            </a:xfrm>
            <a:prstGeom prst="rect">
              <a:avLst/>
            </a:prstGeom>
            <a:noFill/>
          </p:spPr>
          <p:txBody>
            <a:bodyPr wrap="square" rtlCol="0">
              <a:spAutoFit/>
            </a:bodyPr>
            <a:lstStyle/>
            <a:p>
              <a:pPr algn="l"/>
              <a:r>
                <a:rPr lang="fr-CH" sz="1400" dirty="0" smtClean="0">
                  <a:solidFill>
                    <a:srgbClr val="FF0000"/>
                  </a:solidFill>
                  <a:latin typeface="Roboto" panose="02000000000000000000" pitchFamily="2" charset="0"/>
                  <a:ea typeface="Roboto" panose="02000000000000000000" pitchFamily="2" charset="0"/>
                  <a:cs typeface="Roboto" panose="02000000000000000000" pitchFamily="2" charset="0"/>
                </a:rPr>
                <a:t>#AIDS2018 | @</a:t>
              </a:r>
              <a:r>
                <a:rPr lang="fr-CH" sz="1400" dirty="0" err="1" smtClean="0">
                  <a:solidFill>
                    <a:srgbClr val="FF0000"/>
                  </a:solidFill>
                  <a:latin typeface="Roboto" panose="02000000000000000000" pitchFamily="2" charset="0"/>
                  <a:ea typeface="Roboto" panose="02000000000000000000" pitchFamily="2" charset="0"/>
                  <a:cs typeface="Roboto" panose="02000000000000000000" pitchFamily="2" charset="0"/>
                </a:rPr>
                <a:t>AIDS_conference</a:t>
              </a:r>
              <a:r>
                <a:rPr lang="fr-CH" sz="1400" dirty="0" smtClean="0">
                  <a:solidFill>
                    <a:srgbClr val="FF0000"/>
                  </a:solidFill>
                  <a:latin typeface="Roboto" panose="02000000000000000000" pitchFamily="2" charset="0"/>
                  <a:ea typeface="Roboto" panose="02000000000000000000" pitchFamily="2" charset="0"/>
                  <a:cs typeface="Roboto" panose="02000000000000000000" pitchFamily="2" charset="0"/>
                </a:rPr>
                <a:t> </a:t>
              </a:r>
              <a:r>
                <a:rPr lang="en-US" sz="1400" kern="1200" dirty="0" smtClean="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2860" y="6372783"/>
              <a:ext cx="337665" cy="333221"/>
            </a:xfrm>
            <a:prstGeom prst="rect">
              <a:avLst/>
            </a:prstGeom>
          </p:spPr>
        </p:pic>
      </p:gr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4406901"/>
            <a:ext cx="7772400" cy="1362075"/>
          </a:xfrm>
        </p:spPr>
        <p:txBody>
          <a:bodyPr anchor="t"/>
          <a:lstStyle>
            <a:lvl1pPr algn="l">
              <a:defRPr sz="4000" b="1" cap="all">
                <a:solidFill>
                  <a:srgbClr val="0099D2"/>
                </a:solidFill>
                <a:latin typeface="Raleway" panose="020B0503030101060003"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85800" y="2906713"/>
            <a:ext cx="7772400" cy="1500187"/>
          </a:xfrm>
        </p:spPr>
        <p:txBody>
          <a:bodyPr anchor="b"/>
          <a:lstStyle>
            <a:lvl1pPr marL="0" indent="0">
              <a:buNone/>
              <a:defRPr sz="2000">
                <a:solidFill>
                  <a:srgbClr val="ED1C24"/>
                </a:solidFill>
                <a:latin typeface="Raleway" panose="020B05030301010600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56704"/>
            <a:ext cx="1078471" cy="358060"/>
          </a:xfrm>
          <a:prstGeom prst="rect">
            <a:avLst/>
          </a:prstGeom>
        </p:spPr>
      </p:pic>
      <p:grpSp>
        <p:nvGrpSpPr>
          <p:cNvPr id="4" name="Group 3"/>
          <p:cNvGrpSpPr/>
          <p:nvPr userDrawn="1"/>
        </p:nvGrpSpPr>
        <p:grpSpPr>
          <a:xfrm>
            <a:off x="685800" y="6369124"/>
            <a:ext cx="6948714" cy="333221"/>
            <a:chOff x="685800" y="6369124"/>
            <a:chExt cx="6948714" cy="333221"/>
          </a:xfrm>
        </p:grpSpPr>
        <p:sp>
          <p:nvSpPr>
            <p:cNvPr id="10" name="TextBox 9"/>
            <p:cNvSpPr txBox="1"/>
            <p:nvPr userDrawn="1"/>
          </p:nvSpPr>
          <p:spPr>
            <a:xfrm>
              <a:off x="967924" y="6381846"/>
              <a:ext cx="6666590" cy="307777"/>
            </a:xfrm>
            <a:prstGeom prst="rect">
              <a:avLst/>
            </a:prstGeom>
            <a:noFill/>
          </p:spPr>
          <p:txBody>
            <a:bodyPr wrap="square" rtlCol="0">
              <a:spAutoFit/>
            </a:bodyPr>
            <a:lstStyle/>
            <a:p>
              <a:pPr algn="l"/>
              <a:r>
                <a:rPr lang="fr-CH" sz="1400" dirty="0" smtClean="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smtClean="0">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smtClean="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smtClean="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6369124"/>
              <a:ext cx="337665" cy="333221"/>
            </a:xfrm>
            <a:prstGeom prst="rect">
              <a:avLst/>
            </a:prstGeom>
          </p:spPr>
        </p:pic>
      </p:gr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2897" y="274639"/>
            <a:ext cx="8298205" cy="1143000"/>
          </a:xfrm>
        </p:spPr>
        <p:txBody>
          <a:bodyPr>
            <a:normAutofit/>
          </a:bodyPr>
          <a:lstStyle>
            <a:lvl1pPr>
              <a:defRPr sz="4000" b="1">
                <a:solidFill>
                  <a:srgbClr val="0099D2"/>
                </a:solidFill>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22897" y="1600201"/>
            <a:ext cx="3836708" cy="4525963"/>
          </a:xfrm>
        </p:spPr>
        <p:txBody>
          <a:bodyPr/>
          <a:lstStyle>
            <a:lvl1pPr>
              <a:defRPr sz="2800">
                <a:latin typeface="Raleway" panose="020B0503030101060003" pitchFamily="34" charset="0"/>
              </a:defRPr>
            </a:lvl1pPr>
            <a:lvl2pPr>
              <a:defRPr sz="2400">
                <a:latin typeface="Raleway" panose="020B0503030101060003" pitchFamily="34" charset="0"/>
              </a:defRPr>
            </a:lvl2pPr>
            <a:lvl3pPr>
              <a:defRPr sz="2000">
                <a:latin typeface="Raleway" panose="020B0503030101060003" pitchFamily="34" charset="0"/>
              </a:defRPr>
            </a:lvl3pPr>
            <a:lvl4pPr>
              <a:defRPr sz="1800">
                <a:latin typeface="Raleway" panose="020B0503030101060003" pitchFamily="34" charset="0"/>
              </a:defRPr>
            </a:lvl4pPr>
            <a:lvl5pPr>
              <a:defRPr sz="1800">
                <a:latin typeface="Raleway" panose="020B0503030101060003" pitchFamily="34" charset="0"/>
              </a:defRPr>
            </a:lvl5pPr>
            <a:lvl6pPr>
              <a:defRPr sz="1800"/>
            </a:lvl6pPr>
            <a:lvl7pPr>
              <a:defRPr sz="1800"/>
            </a:lvl7pPr>
            <a:lvl8pPr>
              <a:defRPr sz="1800"/>
            </a:lvl8pPr>
            <a:lvl9pPr>
              <a:defRPr sz="18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82502" y="1600201"/>
            <a:ext cx="4038600" cy="4525963"/>
          </a:xfrm>
        </p:spPr>
        <p:txBody>
          <a:bodyPr/>
          <a:lstStyle>
            <a:lvl1pPr>
              <a:defRPr sz="2800">
                <a:latin typeface="Raleway" panose="020B0503030101060003" pitchFamily="34" charset="0"/>
              </a:defRPr>
            </a:lvl1pPr>
            <a:lvl2pPr>
              <a:defRPr sz="2400">
                <a:latin typeface="Raleway" panose="020B0503030101060003" pitchFamily="34" charset="0"/>
              </a:defRPr>
            </a:lvl2pPr>
            <a:lvl3pPr>
              <a:defRPr sz="2000">
                <a:latin typeface="Raleway" panose="020B0503030101060003" pitchFamily="34" charset="0"/>
              </a:defRPr>
            </a:lvl3pPr>
            <a:lvl4pPr>
              <a:defRPr sz="1800">
                <a:latin typeface="Raleway" panose="020B0503030101060003" pitchFamily="34" charset="0"/>
              </a:defRPr>
            </a:lvl4pPr>
            <a:lvl5pPr>
              <a:defRPr sz="1800">
                <a:latin typeface="Raleway" panose="020B0503030101060003" pitchFamily="34" charset="0"/>
              </a:defRPr>
            </a:lvl5pPr>
            <a:lvl6pPr>
              <a:defRPr sz="1800"/>
            </a:lvl6pPr>
            <a:lvl7pPr>
              <a:defRPr sz="1800"/>
            </a:lvl7pPr>
            <a:lvl8pPr>
              <a:defRPr sz="1800"/>
            </a:lvl8pPr>
            <a:lvl9pPr>
              <a:defRPr sz="18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56704"/>
            <a:ext cx="1078471" cy="358060"/>
          </a:xfrm>
          <a:prstGeom prst="rect">
            <a:avLst/>
          </a:prstGeom>
        </p:spPr>
      </p:pic>
      <p:grpSp>
        <p:nvGrpSpPr>
          <p:cNvPr id="5" name="Group 4"/>
          <p:cNvGrpSpPr/>
          <p:nvPr userDrawn="1"/>
        </p:nvGrpSpPr>
        <p:grpSpPr>
          <a:xfrm>
            <a:off x="422897" y="6369124"/>
            <a:ext cx="7269674" cy="333221"/>
            <a:chOff x="422897" y="6369124"/>
            <a:chExt cx="7269674" cy="333221"/>
          </a:xfrm>
        </p:grpSpPr>
        <p:sp>
          <p:nvSpPr>
            <p:cNvPr id="9" name="TextBox 8"/>
            <p:cNvSpPr txBox="1"/>
            <p:nvPr userDrawn="1"/>
          </p:nvSpPr>
          <p:spPr>
            <a:xfrm>
              <a:off x="705021" y="6381846"/>
              <a:ext cx="6987550" cy="307777"/>
            </a:xfrm>
            <a:prstGeom prst="rect">
              <a:avLst/>
            </a:prstGeom>
            <a:noFill/>
          </p:spPr>
          <p:txBody>
            <a:bodyPr wrap="square" rtlCol="0">
              <a:spAutoFit/>
            </a:bodyPr>
            <a:lstStyle/>
            <a:p>
              <a:pPr algn="l"/>
              <a:r>
                <a:rPr lang="fr-CH" sz="1400" dirty="0" smtClean="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smtClean="0">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smtClean="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smtClean="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897" y="6369124"/>
              <a:ext cx="337665" cy="333221"/>
            </a:xfrm>
            <a:prstGeom prst="rect">
              <a:avLst/>
            </a:prstGeom>
          </p:spPr>
        </p:pic>
      </p:gr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2844" y="274639"/>
            <a:ext cx="8018313" cy="1143000"/>
          </a:xfrm>
        </p:spPr>
        <p:txBody>
          <a:bodyPr>
            <a:normAutofit/>
          </a:bodyPr>
          <a:lstStyle>
            <a:lvl1pPr>
              <a:defRPr sz="4000" b="1">
                <a:solidFill>
                  <a:srgbClr val="0099D2"/>
                </a:solidFill>
                <a:latin typeface="Raleway" panose="020B0503030101060003"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68241" y="1535113"/>
            <a:ext cx="383829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68241" y="2174875"/>
            <a:ext cx="383829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539382"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53938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60361"/>
            <a:ext cx="1078471" cy="358060"/>
          </a:xfrm>
          <a:prstGeom prst="rect">
            <a:avLst/>
          </a:prstGeom>
        </p:spPr>
      </p:pic>
      <p:grpSp>
        <p:nvGrpSpPr>
          <p:cNvPr id="7" name="Group 6"/>
          <p:cNvGrpSpPr/>
          <p:nvPr userDrawn="1"/>
        </p:nvGrpSpPr>
        <p:grpSpPr>
          <a:xfrm>
            <a:off x="562844" y="6372781"/>
            <a:ext cx="7107956" cy="333221"/>
            <a:chOff x="562844" y="6372781"/>
            <a:chExt cx="7107956" cy="333221"/>
          </a:xfrm>
        </p:grpSpPr>
        <p:sp>
          <p:nvSpPr>
            <p:cNvPr id="12" name="TextBox 11"/>
            <p:cNvSpPr txBox="1"/>
            <p:nvPr userDrawn="1"/>
          </p:nvSpPr>
          <p:spPr>
            <a:xfrm>
              <a:off x="844968" y="6385503"/>
              <a:ext cx="6825832" cy="307777"/>
            </a:xfrm>
            <a:prstGeom prst="rect">
              <a:avLst/>
            </a:prstGeom>
            <a:noFill/>
          </p:spPr>
          <p:txBody>
            <a:bodyPr wrap="square" rtlCol="0">
              <a:spAutoFit/>
            </a:bodyPr>
            <a:lstStyle/>
            <a:p>
              <a:pPr algn="l"/>
              <a:r>
                <a:rPr lang="fr-CH" sz="1400" dirty="0" smtClean="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smtClean="0">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smtClean="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smtClean="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2844" y="6372781"/>
              <a:ext cx="337665" cy="333221"/>
            </a:xfrm>
            <a:prstGeom prst="rect">
              <a:avLst/>
            </a:prstGeom>
          </p:spPr>
        </p:pic>
      </p:gr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2844" y="274639"/>
            <a:ext cx="8018313" cy="1143000"/>
          </a:xfrm>
        </p:spPr>
        <p:txBody>
          <a:bodyPr>
            <a:normAutofit/>
          </a:bodyPr>
          <a:lstStyle>
            <a:lvl1pPr>
              <a:defRPr sz="4000" b="1">
                <a:solidFill>
                  <a:srgbClr val="0099D2"/>
                </a:solidFill>
                <a:latin typeface="Century Gothic" panose="020B0502020202020204" pitchFamily="34" charset="0"/>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60361"/>
            <a:ext cx="1078471" cy="358060"/>
          </a:xfrm>
          <a:prstGeom prst="rect">
            <a:avLst/>
          </a:prstGeom>
        </p:spPr>
      </p:pic>
      <p:grpSp>
        <p:nvGrpSpPr>
          <p:cNvPr id="3" name="Group 2"/>
          <p:cNvGrpSpPr/>
          <p:nvPr userDrawn="1"/>
        </p:nvGrpSpPr>
        <p:grpSpPr>
          <a:xfrm>
            <a:off x="510887" y="6372781"/>
            <a:ext cx="7130884" cy="333221"/>
            <a:chOff x="510887" y="6372781"/>
            <a:chExt cx="7130884" cy="333221"/>
          </a:xfrm>
        </p:grpSpPr>
        <p:sp>
          <p:nvSpPr>
            <p:cNvPr id="9" name="TextBox 8"/>
            <p:cNvSpPr txBox="1"/>
            <p:nvPr userDrawn="1"/>
          </p:nvSpPr>
          <p:spPr>
            <a:xfrm>
              <a:off x="793011" y="6385503"/>
              <a:ext cx="6848760" cy="307777"/>
            </a:xfrm>
            <a:prstGeom prst="rect">
              <a:avLst/>
            </a:prstGeom>
            <a:noFill/>
          </p:spPr>
          <p:txBody>
            <a:bodyPr wrap="square" rtlCol="0">
              <a:spAutoFit/>
            </a:bodyPr>
            <a:lstStyle/>
            <a:p>
              <a:pPr algn="l"/>
              <a:r>
                <a:rPr lang="fr-CH" sz="1400" dirty="0" smtClean="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smtClean="0">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smtClean="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smtClean="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87" y="6372781"/>
              <a:ext cx="337665" cy="333221"/>
            </a:xfrm>
            <a:prstGeom prst="rect">
              <a:avLst/>
            </a:prstGeom>
          </p:spPr>
        </p:pic>
      </p:gr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7973" y="273049"/>
            <a:ext cx="2797026" cy="1162051"/>
          </a:xfrm>
        </p:spPr>
        <p:txBody>
          <a:bodyPr anchor="b"/>
          <a:lstStyle>
            <a:lvl1pPr algn="l">
              <a:defRPr sz="2000" b="1">
                <a:solidFill>
                  <a:srgbClr val="0099D2"/>
                </a:solidFill>
                <a:latin typeface="Raleway" panose="020B0503030101060003"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04503" y="273052"/>
            <a:ext cx="5111750" cy="5853113"/>
          </a:xfrm>
        </p:spPr>
        <p:txBody>
          <a:bodyPr/>
          <a:lstStyle>
            <a:lvl1pPr>
              <a:defRPr sz="3200">
                <a:latin typeface="Raleway" panose="020B0503030101060003" pitchFamily="34" charset="0"/>
              </a:defRPr>
            </a:lvl1pPr>
            <a:lvl2pPr>
              <a:defRPr sz="2800">
                <a:latin typeface="Raleway" panose="020B0503030101060003" pitchFamily="34" charset="0"/>
              </a:defRPr>
            </a:lvl2pPr>
            <a:lvl3pPr>
              <a:defRPr sz="2400">
                <a:latin typeface="Raleway" panose="020B0503030101060003" pitchFamily="34" charset="0"/>
              </a:defRPr>
            </a:lvl3pPr>
            <a:lvl4pPr>
              <a:defRPr sz="2000">
                <a:latin typeface="Raleway" panose="020B0503030101060003" pitchFamily="34" charset="0"/>
              </a:defRPr>
            </a:lvl4pPr>
            <a:lvl5pPr>
              <a:defRPr sz="2000">
                <a:latin typeface="Raleway" panose="020B0503030101060003" pitchFamily="34" charset="0"/>
              </a:defRPr>
            </a:lvl5pPr>
            <a:lvl6pPr>
              <a:defRPr sz="2000"/>
            </a:lvl6pPr>
            <a:lvl7pPr>
              <a:defRPr sz="2000"/>
            </a:lvl7pPr>
            <a:lvl8pPr>
              <a:defRPr sz="2000"/>
            </a:lvl8pPr>
            <a:lvl9pPr>
              <a:defRPr sz="20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597973" y="1435102"/>
            <a:ext cx="2797026" cy="4691063"/>
          </a:xfrm>
        </p:spPr>
        <p:txBody>
          <a:bodyPr/>
          <a:lstStyle>
            <a:lvl1pPr marL="0" indent="0">
              <a:buNone/>
              <a:defRPr sz="1400">
                <a:latin typeface="Raleway" panose="020B0503030101060003"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56704"/>
            <a:ext cx="1078471" cy="358060"/>
          </a:xfrm>
          <a:prstGeom prst="rect">
            <a:avLst/>
          </a:prstGeom>
        </p:spPr>
      </p:pic>
      <p:grpSp>
        <p:nvGrpSpPr>
          <p:cNvPr id="5" name="Group 4"/>
          <p:cNvGrpSpPr/>
          <p:nvPr userDrawn="1"/>
        </p:nvGrpSpPr>
        <p:grpSpPr>
          <a:xfrm>
            <a:off x="563366" y="6369124"/>
            <a:ext cx="7129204" cy="333221"/>
            <a:chOff x="563366" y="6369124"/>
            <a:chExt cx="7129204" cy="333221"/>
          </a:xfrm>
        </p:grpSpPr>
        <p:sp>
          <p:nvSpPr>
            <p:cNvPr id="11" name="TextBox 10"/>
            <p:cNvSpPr txBox="1"/>
            <p:nvPr userDrawn="1"/>
          </p:nvSpPr>
          <p:spPr>
            <a:xfrm>
              <a:off x="845489" y="6381846"/>
              <a:ext cx="6847081" cy="307777"/>
            </a:xfrm>
            <a:prstGeom prst="rect">
              <a:avLst/>
            </a:prstGeom>
            <a:noFill/>
          </p:spPr>
          <p:txBody>
            <a:bodyPr wrap="square" rtlCol="0">
              <a:spAutoFit/>
            </a:bodyPr>
            <a:lstStyle/>
            <a:p>
              <a:pPr algn="l"/>
              <a:r>
                <a:rPr lang="fr-CH" sz="1400" dirty="0" smtClean="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smtClean="0">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smtClean="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smtClean="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3366" y="6369124"/>
              <a:ext cx="337665" cy="333221"/>
            </a:xfrm>
            <a:prstGeom prst="rect">
              <a:avLst/>
            </a:prstGeom>
          </p:spPr>
        </p:pic>
      </p:gr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800600"/>
            <a:ext cx="5486400" cy="566739"/>
          </a:xfrm>
        </p:spPr>
        <p:txBody>
          <a:bodyPr anchor="b"/>
          <a:lstStyle>
            <a:lvl1pPr algn="l">
              <a:defRPr sz="2000" b="1">
                <a:solidFill>
                  <a:srgbClr val="0099D2"/>
                </a:solidFill>
                <a:latin typeface="Raleway" panose="020B0503030101060003"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828800" y="612775"/>
            <a:ext cx="5486400" cy="4114800"/>
          </a:xfrm>
        </p:spPr>
        <p:txBody>
          <a:bodyPr/>
          <a:lstStyle>
            <a:lvl1pPr marL="0" indent="0">
              <a:buNone/>
              <a:defRPr sz="3200">
                <a:latin typeface="Raleway" panose="020B05030301010600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828800" y="5367338"/>
            <a:ext cx="5486400" cy="804863"/>
          </a:xfrm>
        </p:spPr>
        <p:txBody>
          <a:bodyPr/>
          <a:lstStyle>
            <a:lvl1pPr marL="0" indent="0">
              <a:buNone/>
              <a:defRPr sz="1400">
                <a:latin typeface="Raleway" panose="020B0503030101060003"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56704"/>
            <a:ext cx="1078471" cy="358060"/>
          </a:xfrm>
          <a:prstGeom prst="rect">
            <a:avLst/>
          </a:prstGeom>
        </p:spPr>
      </p:pic>
      <p:grpSp>
        <p:nvGrpSpPr>
          <p:cNvPr id="5" name="Group 4"/>
          <p:cNvGrpSpPr/>
          <p:nvPr userDrawn="1"/>
        </p:nvGrpSpPr>
        <p:grpSpPr>
          <a:xfrm>
            <a:off x="866487" y="6369124"/>
            <a:ext cx="6251203" cy="333221"/>
            <a:chOff x="866487" y="6369124"/>
            <a:chExt cx="6251203" cy="333221"/>
          </a:xfrm>
        </p:grpSpPr>
        <p:sp>
          <p:nvSpPr>
            <p:cNvPr id="11" name="TextBox 10"/>
            <p:cNvSpPr txBox="1"/>
            <p:nvPr userDrawn="1"/>
          </p:nvSpPr>
          <p:spPr>
            <a:xfrm>
              <a:off x="1148611" y="6381846"/>
              <a:ext cx="5969079" cy="307777"/>
            </a:xfrm>
            <a:prstGeom prst="rect">
              <a:avLst/>
            </a:prstGeom>
            <a:noFill/>
          </p:spPr>
          <p:txBody>
            <a:bodyPr wrap="square" rtlCol="0">
              <a:spAutoFit/>
            </a:bodyPr>
            <a:lstStyle/>
            <a:p>
              <a:pPr algn="l"/>
              <a:r>
                <a:rPr lang="fr-CH" sz="1400" dirty="0" smtClean="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smtClean="0">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dirty="0" smtClean="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smtClean="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6487" y="6369124"/>
              <a:ext cx="337665" cy="333221"/>
            </a:xfrm>
            <a:prstGeom prst="rect">
              <a:avLst/>
            </a:prstGeom>
          </p:spPr>
        </p:pic>
      </p:gr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206DA-4705-844F-8F0B-F43945BCDB1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60" r:id="rId11"/>
    <p:sldLayoutId id="2147483668" r:id="rId12"/>
  </p:sldLayoutIdLst>
  <p:timing>
    <p:tnLst>
      <p:par>
        <p:cTn id="1" dur="indefinite" restart="never" nodeType="tmRoot"/>
      </p:par>
    </p:tnLst>
  </p:timing>
  <p:txStyles>
    <p:titleStyle>
      <a:lvl1pPr algn="ctr" defTabSz="457200" rtl="0" eaLnBrk="1" latinLnBrk="0" hangingPunct="1">
        <a:spcBef>
          <a:spcPct val="0"/>
        </a:spcBef>
        <a:buNone/>
        <a:defRPr sz="4000" b="1" kern="1200">
          <a:solidFill>
            <a:srgbClr val="0099D2"/>
          </a:solidFill>
          <a:latin typeface="Raleway" panose="020B0503030101060003"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libri" panose="020F050202020403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Calibri" panose="020F050202020403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Calibri" panose="020F050202020403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Calibri" panose="020F050202020403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Calibri" panose="020F050202020403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50373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xStyles>
    <p:titleStyle>
      <a:lvl1pPr algn="l" defTabSz="914400" rtl="0" eaLnBrk="1" latinLnBrk="0" hangingPunct="1">
        <a:lnSpc>
          <a:spcPct val="90000"/>
        </a:lnSpc>
        <a:spcBef>
          <a:spcPct val="0"/>
        </a:spcBef>
        <a:buNone/>
        <a:defRPr sz="4400" kern="1200">
          <a:solidFill>
            <a:schemeClr val="bg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Girl-</a:t>
            </a:r>
            <a:r>
              <a:rPr lang="en-US" dirty="0" err="1" smtClean="0"/>
              <a:t>centred</a:t>
            </a:r>
            <a:r>
              <a:rPr lang="en-US" dirty="0" smtClean="0"/>
              <a:t> HIV prevention</a:t>
            </a:r>
            <a:endParaRPr lang="en-US" dirty="0"/>
          </a:p>
        </p:txBody>
      </p:sp>
      <p:sp>
        <p:nvSpPr>
          <p:cNvPr id="3" name="Content Placeholder 2"/>
          <p:cNvSpPr>
            <a:spLocks noGrp="1"/>
          </p:cNvSpPr>
          <p:nvPr>
            <p:ph type="subTitle" idx="1"/>
          </p:nvPr>
        </p:nvSpPr>
        <p:spPr/>
        <p:txBody>
          <a:bodyPr>
            <a:normAutofit/>
          </a:bodyPr>
          <a:lstStyle/>
          <a:p>
            <a:r>
              <a:rPr lang="en-US" sz="2400" dirty="0" smtClean="0"/>
              <a:t>Sinead Delany-Moretlwe, </a:t>
            </a:r>
            <a:r>
              <a:rPr lang="en-US" sz="2400" dirty="0" err="1" smtClean="0"/>
              <a:t>MBBCh</a:t>
            </a:r>
            <a:r>
              <a:rPr lang="en-US" sz="2400" dirty="0" smtClean="0"/>
              <a:t> PhD</a:t>
            </a:r>
          </a:p>
          <a:p>
            <a:r>
              <a:rPr lang="en-US" sz="2400" dirty="0" smtClean="0"/>
              <a:t>University of the Witwatersrand</a:t>
            </a:r>
          </a:p>
          <a:p>
            <a:r>
              <a:rPr lang="en-US" sz="2400" dirty="0" smtClean="0"/>
              <a:t>IAS, Amsterdam, 2018</a:t>
            </a:r>
            <a:endParaRPr lang="en-US" sz="2400" dirty="0"/>
          </a:p>
        </p:txBody>
      </p:sp>
    </p:spTree>
    <p:extLst>
      <p:ext uri="{BB962C8B-B14F-4D97-AF65-F5344CB8AC3E}">
        <p14:creationId xmlns:p14="http://schemas.microsoft.com/office/powerpoint/2010/main" val="6621517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165" y="188640"/>
            <a:ext cx="8280920" cy="1008112"/>
          </a:xfrm>
        </p:spPr>
        <p:txBody>
          <a:bodyPr/>
          <a:lstStyle/>
          <a:p>
            <a:r>
              <a:rPr lang="en-GB" dirty="0" smtClean="0"/>
              <a:t>Cash transfers and HIV</a:t>
            </a:r>
            <a:endParaRPr lang="en-GB" dirty="0"/>
          </a:p>
        </p:txBody>
      </p:sp>
      <p:pic>
        <p:nvPicPr>
          <p:cNvPr id="4" name="Content Placeholder 7" descr="Strive diagram-Zomba.jpg"/>
          <p:cNvPicPr>
            <a:picLocks noGrp="1" noChangeAspect="1"/>
          </p:cNvPicPr>
          <p:nvPr>
            <p:ph idx="1"/>
          </p:nvPr>
        </p:nvPicPr>
        <p:blipFill>
          <a:blip r:embed="rId3" cstate="print"/>
          <a:srcRect/>
          <a:stretch>
            <a:fillRect/>
          </a:stretch>
        </p:blipFill>
        <p:spPr>
          <a:xfrm>
            <a:off x="1031911" y="1196752"/>
            <a:ext cx="7313803" cy="4707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tent Placeholder 2"/>
          <p:cNvSpPr txBox="1">
            <a:spLocks/>
          </p:cNvSpPr>
          <p:nvPr/>
        </p:nvSpPr>
        <p:spPr>
          <a:xfrm>
            <a:off x="6012160" y="6130693"/>
            <a:ext cx="3024336" cy="332656"/>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200" dirty="0" smtClean="0"/>
              <a:t>Source: Baird et al, Lancet, 2012</a:t>
            </a:r>
            <a:endParaRPr lang="en-US" sz="1200" dirty="0"/>
          </a:p>
        </p:txBody>
      </p:sp>
    </p:spTree>
    <p:extLst>
      <p:ext uri="{BB962C8B-B14F-4D97-AF65-F5344CB8AC3E}">
        <p14:creationId xmlns:p14="http://schemas.microsoft.com/office/powerpoint/2010/main" val="8258142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22175" r="18063"/>
          <a:stretch/>
        </p:blipFill>
        <p:spPr>
          <a:xfrm>
            <a:off x="0" y="0"/>
            <a:ext cx="9143999" cy="6893706"/>
          </a:xfrm>
          <a:prstGeom prst="rect">
            <a:avLst/>
          </a:prstGeom>
        </p:spPr>
      </p:pic>
      <p:sp>
        <p:nvSpPr>
          <p:cNvPr id="2" name="Title 1"/>
          <p:cNvSpPr>
            <a:spLocks noGrp="1"/>
          </p:cNvSpPr>
          <p:nvPr>
            <p:ph type="title"/>
          </p:nvPr>
        </p:nvSpPr>
        <p:spPr>
          <a:xfrm>
            <a:off x="562859" y="5487807"/>
            <a:ext cx="8018280" cy="1143000"/>
          </a:xfrm>
        </p:spPr>
        <p:txBody>
          <a:bodyPr>
            <a:normAutofit fontScale="90000"/>
          </a:bodyPr>
          <a:lstStyle/>
          <a:p>
            <a:r>
              <a:rPr lang="en-ZA" dirty="0" smtClean="0">
                <a:solidFill>
                  <a:schemeClr val="bg1"/>
                </a:solidFill>
              </a:rPr>
              <a:t>We need innovative combination approaches that can go to scale</a:t>
            </a:r>
            <a:endParaRPr lang="en-ZA" dirty="0">
              <a:solidFill>
                <a:schemeClr val="bg1"/>
              </a:solidFill>
            </a:endParaRPr>
          </a:p>
        </p:txBody>
      </p:sp>
    </p:spTree>
    <p:extLst>
      <p:ext uri="{BB962C8B-B14F-4D97-AF65-F5344CB8AC3E}">
        <p14:creationId xmlns:p14="http://schemas.microsoft.com/office/powerpoint/2010/main" val="9370523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smtClean="0"/>
              <a:t>Integrating prevention responses at a clinic level</a:t>
            </a:r>
            <a:endParaRPr lang="en-ZA" dirty="0"/>
          </a:p>
        </p:txBody>
      </p:sp>
      <p:graphicFrame>
        <p:nvGraphicFramePr>
          <p:cNvPr id="4" name="Content Placeholder 3"/>
          <p:cNvGraphicFramePr>
            <a:graphicFrameLocks noGrp="1"/>
          </p:cNvGraphicFramePr>
          <p:nvPr>
            <p:ph idx="1"/>
            <p:extLst/>
          </p:nvPr>
        </p:nvGraphicFramePr>
        <p:xfrm>
          <a:off x="311150" y="1484313"/>
          <a:ext cx="8204200" cy="4692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10551" y="4599295"/>
            <a:ext cx="2923968" cy="1477328"/>
          </a:xfrm>
          <a:prstGeom prst="rect">
            <a:avLst/>
          </a:prstGeom>
          <a:noFill/>
        </p:spPr>
        <p:txBody>
          <a:bodyPr wrap="square" rtlCol="0">
            <a:spAutoFit/>
          </a:bodyPr>
          <a:lstStyle/>
          <a:p>
            <a:pPr algn="ctr"/>
            <a:r>
              <a:rPr lang="en-ZA" dirty="0" smtClean="0"/>
              <a:t>PrEP as part of a comprehensive sexual and reproductive health service delivered in a youth friendly clinic</a:t>
            </a:r>
            <a:endParaRPr lang="en-ZA" dirty="0"/>
          </a:p>
        </p:txBody>
      </p:sp>
    </p:spTree>
    <p:extLst>
      <p:ext uri="{BB962C8B-B14F-4D97-AF65-F5344CB8AC3E}">
        <p14:creationId xmlns:p14="http://schemas.microsoft.com/office/powerpoint/2010/main" val="10732057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a:t>Integrating prevention responses at a clinic level</a:t>
            </a:r>
          </a:p>
        </p:txBody>
      </p:sp>
      <p:graphicFrame>
        <p:nvGraphicFramePr>
          <p:cNvPr id="4" name="Content Placeholder 3"/>
          <p:cNvGraphicFramePr>
            <a:graphicFrameLocks noGrp="1"/>
          </p:cNvGraphicFramePr>
          <p:nvPr>
            <p:ph idx="1"/>
            <p:extLst/>
          </p:nvPr>
        </p:nvGraphicFramePr>
        <p:xfrm>
          <a:off x="311150" y="1484313"/>
          <a:ext cx="8204200" cy="4692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4749420" y="1883390"/>
            <a:ext cx="3384645" cy="646331"/>
          </a:xfrm>
          <a:prstGeom prst="rect">
            <a:avLst/>
          </a:prstGeom>
          <a:noFill/>
        </p:spPr>
        <p:txBody>
          <a:bodyPr wrap="square" rtlCol="0">
            <a:spAutoFit/>
          </a:bodyPr>
          <a:lstStyle/>
          <a:p>
            <a:r>
              <a:rPr lang="en-ZA" dirty="0" smtClean="0">
                <a:latin typeface="Arial Nova" panose="020B0504020202020204"/>
              </a:rPr>
              <a:t>GBV screening integrated into</a:t>
            </a:r>
          </a:p>
          <a:p>
            <a:r>
              <a:rPr lang="en-ZA" dirty="0" smtClean="0">
                <a:latin typeface="Arial Nova" panose="020B0504020202020204"/>
              </a:rPr>
              <a:t>HIV testing</a:t>
            </a:r>
            <a:endParaRPr lang="en-ZA" dirty="0">
              <a:latin typeface="Arial Nova" panose="020B0504020202020204"/>
            </a:endParaRPr>
          </a:p>
        </p:txBody>
      </p:sp>
      <p:cxnSp>
        <p:nvCxnSpPr>
          <p:cNvPr id="6" name="Straight Arrow Connector 5"/>
          <p:cNvCxnSpPr>
            <a:stCxn id="3" idx="1"/>
          </p:cNvCxnSpPr>
          <p:nvPr/>
        </p:nvCxnSpPr>
        <p:spPr>
          <a:xfrm flipH="1">
            <a:off x="3739488" y="2206556"/>
            <a:ext cx="1009932" cy="0"/>
          </a:xfrm>
          <a:prstGeom prst="straightConnector1">
            <a:avLst/>
          </a:prstGeom>
          <a:ln w="38100">
            <a:solidFill>
              <a:srgbClr val="EA5135"/>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564572" y="3479415"/>
            <a:ext cx="2073608" cy="646331"/>
          </a:xfrm>
          <a:prstGeom prst="rect">
            <a:avLst/>
          </a:prstGeom>
          <a:noFill/>
        </p:spPr>
        <p:txBody>
          <a:bodyPr wrap="square" rtlCol="0">
            <a:spAutoFit/>
          </a:bodyPr>
          <a:lstStyle/>
          <a:p>
            <a:r>
              <a:rPr lang="en-ZA" dirty="0" smtClean="0">
                <a:latin typeface="Arial Nova" panose="020B0504020202020204"/>
              </a:rPr>
              <a:t>Community dialogues</a:t>
            </a:r>
            <a:endParaRPr lang="en-ZA" dirty="0">
              <a:latin typeface="Arial Nova" panose="020B0504020202020204"/>
            </a:endParaRPr>
          </a:p>
        </p:txBody>
      </p:sp>
      <p:pic>
        <p:nvPicPr>
          <p:cNvPr id="10" name="Picture 9"/>
          <p:cNvPicPr>
            <a:picLocks noChangeAspect="1"/>
          </p:cNvPicPr>
          <p:nvPr/>
        </p:nvPicPr>
        <p:blipFill>
          <a:blip r:embed="rId8"/>
          <a:stretch>
            <a:fillRect/>
          </a:stretch>
        </p:blipFill>
        <p:spPr>
          <a:xfrm>
            <a:off x="5313884" y="3686747"/>
            <a:ext cx="1127858" cy="231668"/>
          </a:xfrm>
          <a:prstGeom prst="rect">
            <a:avLst/>
          </a:prstGeom>
        </p:spPr>
      </p:pic>
      <p:sp>
        <p:nvSpPr>
          <p:cNvPr id="12" name="TextBox 11"/>
          <p:cNvSpPr txBox="1"/>
          <p:nvPr/>
        </p:nvSpPr>
        <p:spPr>
          <a:xfrm>
            <a:off x="7315201" y="5158854"/>
            <a:ext cx="1596788" cy="923330"/>
          </a:xfrm>
          <a:prstGeom prst="rect">
            <a:avLst/>
          </a:prstGeom>
          <a:noFill/>
        </p:spPr>
        <p:txBody>
          <a:bodyPr wrap="square" rtlCol="0">
            <a:spAutoFit/>
          </a:bodyPr>
          <a:lstStyle/>
          <a:p>
            <a:r>
              <a:rPr lang="en-ZA" dirty="0" smtClean="0"/>
              <a:t>Clubs with an empowerment</a:t>
            </a:r>
          </a:p>
          <a:p>
            <a:r>
              <a:rPr lang="en-ZA" dirty="0" smtClean="0"/>
              <a:t>curriculum</a:t>
            </a:r>
            <a:endParaRPr lang="en-ZA" dirty="0"/>
          </a:p>
        </p:txBody>
      </p:sp>
      <p:sp>
        <p:nvSpPr>
          <p:cNvPr id="14" name="TextBox 13"/>
          <p:cNvSpPr txBox="1"/>
          <p:nvPr/>
        </p:nvSpPr>
        <p:spPr>
          <a:xfrm>
            <a:off x="310551" y="4599295"/>
            <a:ext cx="2923968" cy="1477328"/>
          </a:xfrm>
          <a:prstGeom prst="rect">
            <a:avLst/>
          </a:prstGeom>
          <a:noFill/>
        </p:spPr>
        <p:txBody>
          <a:bodyPr wrap="square" rtlCol="0">
            <a:spAutoFit/>
          </a:bodyPr>
          <a:lstStyle/>
          <a:p>
            <a:pPr algn="ctr"/>
            <a:r>
              <a:rPr lang="en-ZA" dirty="0" smtClean="0"/>
              <a:t>PrEP as part of a comprehensive sexual and reproductive health service delivered in a youth friendly clinic</a:t>
            </a:r>
            <a:endParaRPr lang="en-ZA" dirty="0"/>
          </a:p>
        </p:txBody>
      </p:sp>
      <p:cxnSp>
        <p:nvCxnSpPr>
          <p:cNvPr id="16" name="Straight Arrow Connector 15"/>
          <p:cNvCxnSpPr/>
          <p:nvPr/>
        </p:nvCxnSpPr>
        <p:spPr>
          <a:xfrm flipH="1">
            <a:off x="7110484" y="5472752"/>
            <a:ext cx="204717" cy="0"/>
          </a:xfrm>
          <a:prstGeom prst="straightConnector1">
            <a:avLst/>
          </a:prstGeom>
          <a:ln w="28575">
            <a:solidFill>
              <a:srgbClr val="EA513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4251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3200" dirty="0" smtClean="0"/>
              <a:t>Multi-sectoral programming at scale</a:t>
            </a:r>
            <a:endParaRPr lang="en-ZA" sz="320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5620" y="1189040"/>
            <a:ext cx="7051044" cy="4708524"/>
          </a:xfrm>
        </p:spPr>
      </p:pic>
    </p:spTree>
    <p:extLst>
      <p:ext uri="{BB962C8B-B14F-4D97-AF65-F5344CB8AC3E}">
        <p14:creationId xmlns:p14="http://schemas.microsoft.com/office/powerpoint/2010/main" val="35467332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smtClean="0"/>
              <a:t>Girl-centred HIV prevention - conclusions</a:t>
            </a:r>
            <a:endParaRPr lang="en-ZA" dirty="0"/>
          </a:p>
        </p:txBody>
      </p:sp>
      <p:sp>
        <p:nvSpPr>
          <p:cNvPr id="3" name="Content Placeholder 2"/>
          <p:cNvSpPr>
            <a:spLocks noGrp="1"/>
          </p:cNvSpPr>
          <p:nvPr>
            <p:ph idx="1"/>
          </p:nvPr>
        </p:nvSpPr>
        <p:spPr/>
        <p:txBody>
          <a:bodyPr>
            <a:normAutofit fontScale="92500"/>
          </a:bodyPr>
          <a:lstStyle/>
          <a:p>
            <a:pPr>
              <a:spcBef>
                <a:spcPts val="450"/>
              </a:spcBef>
              <a:spcAft>
                <a:spcPts val="450"/>
              </a:spcAft>
            </a:pPr>
            <a:r>
              <a:rPr lang="en-ZA" sz="2600" dirty="0" smtClean="0"/>
              <a:t>There is an unmet need for HIV prevention for adolescent girls and young women in sub-Saharan Africa.</a:t>
            </a:r>
          </a:p>
          <a:p>
            <a:pPr>
              <a:spcBef>
                <a:spcPts val="450"/>
              </a:spcBef>
              <a:spcAft>
                <a:spcPts val="450"/>
              </a:spcAft>
            </a:pPr>
            <a:r>
              <a:rPr lang="en-ZA" sz="2600" dirty="0" smtClean="0"/>
              <a:t>Despite significant advances in scaling up treatment and prevention interventions, biomedical </a:t>
            </a:r>
            <a:r>
              <a:rPr lang="en-ZA" sz="2600" dirty="0"/>
              <a:t>interventions </a:t>
            </a:r>
            <a:r>
              <a:rPr lang="en-ZA" sz="2600" dirty="0" smtClean="0"/>
              <a:t>alone will </a:t>
            </a:r>
            <a:r>
              <a:rPr lang="en-ZA" sz="2600" dirty="0"/>
              <a:t>not achieve the ambitious  targets </a:t>
            </a:r>
            <a:r>
              <a:rPr lang="en-ZA" sz="2600" dirty="0" smtClean="0"/>
              <a:t>for HIV prevention</a:t>
            </a:r>
            <a:endParaRPr lang="en-ZA" sz="2600" dirty="0"/>
          </a:p>
          <a:p>
            <a:pPr>
              <a:spcBef>
                <a:spcPts val="450"/>
              </a:spcBef>
              <a:spcAft>
                <a:spcPts val="450"/>
              </a:spcAft>
            </a:pPr>
            <a:r>
              <a:rPr lang="en-GB" sz="2600" dirty="0" smtClean="0"/>
              <a:t>There is a growing body of evidence that structural </a:t>
            </a:r>
            <a:r>
              <a:rPr lang="en-GB" sz="2600" dirty="0"/>
              <a:t>factors can be addressed within programmatic time </a:t>
            </a:r>
            <a:r>
              <a:rPr lang="en-GB" sz="2600" dirty="0" smtClean="0"/>
              <a:t>frames</a:t>
            </a:r>
          </a:p>
          <a:p>
            <a:pPr>
              <a:spcBef>
                <a:spcPts val="450"/>
              </a:spcBef>
              <a:spcAft>
                <a:spcPts val="450"/>
              </a:spcAft>
            </a:pPr>
            <a:r>
              <a:rPr lang="en-GB" sz="2600" dirty="0" smtClean="0"/>
              <a:t>We need to combine these strategies to optimise the treatment and </a:t>
            </a:r>
            <a:r>
              <a:rPr lang="en-GB" sz="2600" smtClean="0"/>
              <a:t>prevention cascade and </a:t>
            </a:r>
            <a:r>
              <a:rPr lang="en-GB" sz="2600" dirty="0" smtClean="0"/>
              <a:t>evaluate </a:t>
            </a:r>
            <a:r>
              <a:rPr lang="en-GB" sz="2600" dirty="0"/>
              <a:t>at scale </a:t>
            </a:r>
          </a:p>
          <a:p>
            <a:endParaRPr lang="en-ZA" dirty="0"/>
          </a:p>
        </p:txBody>
      </p:sp>
    </p:spTree>
    <p:extLst>
      <p:ext uri="{BB962C8B-B14F-4D97-AF65-F5344CB8AC3E}">
        <p14:creationId xmlns:p14="http://schemas.microsoft.com/office/powerpoint/2010/main" val="19565740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Acknowledgements</a:t>
            </a:r>
            <a:endParaRPr lang="en-ZA" dirty="0"/>
          </a:p>
        </p:txBody>
      </p:sp>
      <p:sp>
        <p:nvSpPr>
          <p:cNvPr id="4" name="Subtitle 4"/>
          <p:cNvSpPr>
            <a:spLocks noGrp="1"/>
          </p:cNvSpPr>
          <p:nvPr>
            <p:ph sz="half" idx="1"/>
          </p:nvPr>
        </p:nvSpPr>
        <p:spPr/>
        <p:txBody>
          <a:bodyPr>
            <a:normAutofit lnSpcReduction="10000"/>
          </a:bodyPr>
          <a:lstStyle/>
          <a:p>
            <a:pPr marL="0" indent="0">
              <a:buNone/>
            </a:pPr>
            <a:r>
              <a:rPr lang="en-ZA" sz="2800" dirty="0"/>
              <a:t>James Hargreaves</a:t>
            </a:r>
          </a:p>
          <a:p>
            <a:pPr marL="0" indent="0">
              <a:buNone/>
            </a:pPr>
            <a:r>
              <a:rPr lang="en-ZA" sz="2800" dirty="0"/>
              <a:t>Anne Stangl</a:t>
            </a:r>
          </a:p>
          <a:p>
            <a:pPr marL="0" indent="0">
              <a:buNone/>
            </a:pPr>
            <a:r>
              <a:rPr lang="en-ZA" sz="2800" dirty="0"/>
              <a:t>Mitzy Gafos</a:t>
            </a:r>
          </a:p>
          <a:p>
            <a:pPr marL="0" indent="0">
              <a:buNone/>
            </a:pPr>
            <a:r>
              <a:rPr lang="en-ZA" sz="2800" dirty="0"/>
              <a:t>Deborah Baron</a:t>
            </a:r>
          </a:p>
          <a:p>
            <a:pPr marL="0" indent="0">
              <a:buNone/>
            </a:pPr>
            <a:r>
              <a:rPr lang="en-ZA" sz="2800" dirty="0"/>
              <a:t>Robyn Eakle</a:t>
            </a:r>
          </a:p>
          <a:p>
            <a:pPr marL="0" indent="0">
              <a:buNone/>
            </a:pPr>
            <a:r>
              <a:rPr lang="en-ZA" sz="2800" dirty="0"/>
              <a:t>Shari </a:t>
            </a:r>
            <a:r>
              <a:rPr lang="en-ZA" sz="2800" dirty="0" smtClean="0"/>
              <a:t>Krishnaratne</a:t>
            </a:r>
          </a:p>
          <a:p>
            <a:pPr marL="0" indent="0">
              <a:buNone/>
            </a:pPr>
            <a:endParaRPr lang="en-ZA" dirty="0"/>
          </a:p>
          <a:p>
            <a:pPr marL="0" indent="0">
              <a:buNone/>
            </a:pPr>
            <a:r>
              <a:rPr lang="en-ZA" dirty="0"/>
              <a:t>http://strive.lshtm.ac.uk/</a:t>
            </a:r>
            <a:endParaRPr lang="en-ZA" sz="2800" dirty="0"/>
          </a:p>
          <a:p>
            <a:endParaRPr lang="en-ZA" dirty="0"/>
          </a:p>
        </p:txBody>
      </p:sp>
      <p:sp>
        <p:nvSpPr>
          <p:cNvPr id="6" name="Content Placeholder 5"/>
          <p:cNvSpPr>
            <a:spLocks noGrp="1"/>
          </p:cNvSpPr>
          <p:nvPr>
            <p:ph sz="half" idx="2"/>
          </p:nvPr>
        </p:nvSpPr>
        <p:spPr/>
        <p:txBody>
          <a:bodyPr>
            <a:normAutofit lnSpcReduction="10000"/>
          </a:bodyPr>
          <a:lstStyle/>
          <a:p>
            <a:pPr marL="0" lvl="0" indent="0">
              <a:lnSpc>
                <a:spcPct val="90000"/>
              </a:lnSpc>
              <a:buNone/>
            </a:pPr>
            <a:r>
              <a:rPr lang="en-ZA" dirty="0"/>
              <a:t>Iman Barre</a:t>
            </a:r>
          </a:p>
          <a:p>
            <a:pPr marL="0" lvl="0" indent="0">
              <a:lnSpc>
                <a:spcPct val="90000"/>
              </a:lnSpc>
              <a:buNone/>
            </a:pPr>
            <a:r>
              <a:rPr lang="en-ZA" dirty="0"/>
              <a:t>Katherine Fritz</a:t>
            </a:r>
          </a:p>
          <a:p>
            <a:pPr marL="0" lvl="0" indent="0">
              <a:lnSpc>
                <a:spcPct val="90000"/>
              </a:lnSpc>
              <a:buNone/>
            </a:pPr>
            <a:r>
              <a:rPr lang="en-ZA" dirty="0"/>
              <a:t>Kirsten Stoebenau</a:t>
            </a:r>
          </a:p>
          <a:p>
            <a:pPr marL="0" lvl="0" indent="0">
              <a:lnSpc>
                <a:spcPct val="90000"/>
              </a:lnSpc>
              <a:buNone/>
            </a:pPr>
            <a:r>
              <a:rPr lang="en-ZA" dirty="0"/>
              <a:t>Joyce Wamoyi</a:t>
            </a:r>
          </a:p>
          <a:p>
            <a:pPr marL="0" lvl="0" indent="0">
              <a:lnSpc>
                <a:spcPct val="90000"/>
              </a:lnSpc>
              <a:buNone/>
            </a:pPr>
            <a:r>
              <a:rPr lang="en-ZA" dirty="0"/>
              <a:t>Saidi Kapiga</a:t>
            </a:r>
          </a:p>
          <a:p>
            <a:pPr marL="0" lvl="0" indent="0">
              <a:lnSpc>
                <a:spcPct val="90000"/>
              </a:lnSpc>
              <a:buNone/>
            </a:pPr>
            <a:r>
              <a:rPr lang="en-ZA" dirty="0"/>
              <a:t>Charlotte Watts </a:t>
            </a:r>
            <a:endParaRPr lang="en-ZA" dirty="0" smtClean="0"/>
          </a:p>
          <a:p>
            <a:pPr marL="0" lvl="0" indent="0">
              <a:lnSpc>
                <a:spcPct val="90000"/>
              </a:lnSpc>
              <a:buNone/>
            </a:pPr>
            <a:r>
              <a:rPr lang="en-ZA" dirty="0" err="1" smtClean="0"/>
              <a:t>Saiqa</a:t>
            </a:r>
            <a:r>
              <a:rPr lang="en-ZA" dirty="0" smtClean="0"/>
              <a:t> </a:t>
            </a:r>
            <a:r>
              <a:rPr lang="en-ZA" smtClean="0"/>
              <a:t>Mullick</a:t>
            </a:r>
            <a:endParaRPr lang="en-ZA" dirty="0"/>
          </a:p>
          <a:p>
            <a:endParaRPr lang="en-ZA" dirty="0"/>
          </a:p>
        </p:txBody>
      </p:sp>
      <p:pic>
        <p:nvPicPr>
          <p:cNvPr id="7" name="Picture 6"/>
          <p:cNvPicPr>
            <a:picLocks noChangeAspect="1"/>
          </p:cNvPicPr>
          <p:nvPr/>
        </p:nvPicPr>
        <p:blipFill>
          <a:blip r:embed="rId3"/>
          <a:stretch>
            <a:fillRect/>
          </a:stretch>
        </p:blipFill>
        <p:spPr>
          <a:xfrm>
            <a:off x="5162428" y="5134439"/>
            <a:ext cx="3078747" cy="774259"/>
          </a:xfrm>
          <a:prstGeom prst="rect">
            <a:avLst/>
          </a:prstGeom>
        </p:spPr>
      </p:pic>
    </p:spTree>
    <p:extLst>
      <p:ext uri="{BB962C8B-B14F-4D97-AF65-F5344CB8AC3E}">
        <p14:creationId xmlns:p14="http://schemas.microsoft.com/office/powerpoint/2010/main" val="855501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26" t="8531" r="3791" b="20025"/>
          <a:stretch/>
        </p:blipFill>
        <p:spPr bwMode="auto">
          <a:xfrm>
            <a:off x="2148115" y="1706166"/>
            <a:ext cx="6995885" cy="3988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22897" y="334429"/>
            <a:ext cx="8298205" cy="1143000"/>
          </a:xfrm>
          <a:ln>
            <a:noFill/>
          </a:ln>
        </p:spPr>
        <p:txBody>
          <a:bodyPr>
            <a:noAutofit/>
          </a:bodyPr>
          <a:lstStyle/>
          <a:p>
            <a:r>
              <a:rPr lang="en-ZA" sz="3200" dirty="0" smtClean="0"/>
              <a:t>Adolescent girls and young women in sub-Saharan Africa are at high risk for HIV infection</a:t>
            </a:r>
            <a:endParaRPr lang="en-ZA" sz="3200" dirty="0"/>
          </a:p>
        </p:txBody>
      </p:sp>
      <p:sp>
        <p:nvSpPr>
          <p:cNvPr id="3" name="TextBox 2"/>
          <p:cNvSpPr txBox="1"/>
          <p:nvPr/>
        </p:nvSpPr>
        <p:spPr>
          <a:xfrm>
            <a:off x="6335688" y="5923286"/>
            <a:ext cx="2808312" cy="276999"/>
          </a:xfrm>
          <a:prstGeom prst="rect">
            <a:avLst/>
          </a:prstGeom>
          <a:noFill/>
        </p:spPr>
        <p:txBody>
          <a:bodyPr wrap="square" rtlCol="0">
            <a:spAutoFit/>
          </a:bodyPr>
          <a:lstStyle/>
          <a:p>
            <a:pPr algn="r"/>
            <a:r>
              <a:rPr lang="en-ZA" sz="1200" dirty="0" smtClean="0"/>
              <a:t>Source: UNAIDS, 2013, www.unicef.org</a:t>
            </a:r>
            <a:endParaRPr lang="en-ZA" sz="1200" dirty="0"/>
          </a:p>
        </p:txBody>
      </p:sp>
      <p:pic>
        <p:nvPicPr>
          <p:cNvPr id="4" name="Picture 3"/>
          <p:cNvPicPr>
            <a:picLocks noChangeAspect="1"/>
          </p:cNvPicPr>
          <p:nvPr/>
        </p:nvPicPr>
        <p:blipFill>
          <a:blip r:embed="rId4"/>
          <a:stretch>
            <a:fillRect/>
          </a:stretch>
        </p:blipFill>
        <p:spPr>
          <a:xfrm>
            <a:off x="0" y="3134408"/>
            <a:ext cx="2815525" cy="3065877"/>
          </a:xfrm>
          <a:prstGeom prst="rect">
            <a:avLst/>
          </a:prstGeom>
        </p:spPr>
      </p:pic>
    </p:spTree>
    <p:extLst>
      <p:ext uri="{BB962C8B-B14F-4D97-AF65-F5344CB8AC3E}">
        <p14:creationId xmlns:p14="http://schemas.microsoft.com/office/powerpoint/2010/main" val="14651561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ZA" dirty="0" smtClean="0"/>
              <a:t>Pathways to HIV risk</a:t>
            </a:r>
            <a:endParaRPr lang="en-ZA" dirty="0"/>
          </a:p>
        </p:txBody>
      </p:sp>
      <p:pic>
        <p:nvPicPr>
          <p:cNvPr id="4" name="Content Placeholder 3"/>
          <p:cNvPicPr>
            <a:picLocks noGrp="1" noChangeAspect="1"/>
          </p:cNvPicPr>
          <p:nvPr>
            <p:ph idx="1"/>
          </p:nvPr>
        </p:nvPicPr>
        <p:blipFill>
          <a:blip r:embed="rId3"/>
          <a:stretch>
            <a:fillRect/>
          </a:stretch>
        </p:blipFill>
        <p:spPr>
          <a:xfrm>
            <a:off x="675122" y="1484313"/>
            <a:ext cx="7476255" cy="4692650"/>
          </a:xfrm>
          <a:prstGeom prst="rect">
            <a:avLst/>
          </a:prstGeom>
        </p:spPr>
      </p:pic>
    </p:spTree>
    <p:extLst>
      <p:ext uri="{BB962C8B-B14F-4D97-AF65-F5344CB8AC3E}">
        <p14:creationId xmlns:p14="http://schemas.microsoft.com/office/powerpoint/2010/main" val="6088656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860" y="274639"/>
            <a:ext cx="8018280" cy="784904"/>
          </a:xfrm>
        </p:spPr>
        <p:txBody>
          <a:bodyPr>
            <a:noAutofit/>
          </a:bodyPr>
          <a:lstStyle/>
          <a:p>
            <a:r>
              <a:rPr lang="en-ZA" sz="3200" dirty="0" smtClean="0"/>
              <a:t>Violence and harmful gender norms impact the treatment cascade</a:t>
            </a:r>
            <a:endParaRPr lang="en-ZA"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03025398"/>
              </p:ext>
            </p:extLst>
          </p:nvPr>
        </p:nvGraphicFramePr>
        <p:xfrm>
          <a:off x="311150" y="874348"/>
          <a:ext cx="8204200" cy="4692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660260" y="5499509"/>
            <a:ext cx="7920880" cy="369332"/>
          </a:xfrm>
          <a:prstGeom prst="rect">
            <a:avLst/>
          </a:prstGeom>
          <a:noFill/>
        </p:spPr>
        <p:txBody>
          <a:bodyPr wrap="square" rtlCol="0">
            <a:spAutoFit/>
          </a:bodyPr>
          <a:lstStyle/>
          <a:p>
            <a:pPr algn="ctr"/>
            <a:r>
              <a:rPr lang="en-ZA" dirty="0">
                <a:latin typeface="Arial Nova" panose="020B0504020202020204"/>
              </a:rPr>
              <a:t>Limited data for </a:t>
            </a:r>
            <a:r>
              <a:rPr lang="en-ZA" dirty="0" smtClean="0">
                <a:latin typeface="Arial Nova" panose="020B0504020202020204"/>
              </a:rPr>
              <a:t>prevention </a:t>
            </a:r>
            <a:r>
              <a:rPr lang="en-ZA" dirty="0">
                <a:latin typeface="Arial Nova" panose="020B0504020202020204"/>
              </a:rPr>
              <a:t>but emerging evidence for similar patterns</a:t>
            </a:r>
          </a:p>
        </p:txBody>
      </p:sp>
      <p:sp>
        <p:nvSpPr>
          <p:cNvPr id="3" name="TextBox 2"/>
          <p:cNvSpPr txBox="1"/>
          <p:nvPr/>
        </p:nvSpPr>
        <p:spPr>
          <a:xfrm>
            <a:off x="944777" y="6056205"/>
            <a:ext cx="8067878" cy="276999"/>
          </a:xfrm>
          <a:prstGeom prst="rect">
            <a:avLst/>
          </a:prstGeom>
          <a:noFill/>
        </p:spPr>
        <p:txBody>
          <a:bodyPr wrap="square" rtlCol="0">
            <a:spAutoFit/>
          </a:bodyPr>
          <a:lstStyle/>
          <a:p>
            <a:pPr algn="r"/>
            <a:r>
              <a:rPr lang="en-ZA" sz="1200" dirty="0" smtClean="0">
                <a:latin typeface="Arial Nova" panose="020B0504020202020204"/>
              </a:rPr>
              <a:t>Source: </a:t>
            </a:r>
            <a:r>
              <a:rPr lang="en-ZA" sz="1200" dirty="0" err="1" smtClean="0">
                <a:latin typeface="Arial Nova" panose="020B0504020202020204"/>
                <a:cs typeface="Arial" panose="020B0604020202020204" pitchFamily="34" charset="0"/>
              </a:rPr>
              <a:t>Kouyoumdjian</a:t>
            </a:r>
            <a:r>
              <a:rPr lang="en-ZA" sz="1200" dirty="0" smtClean="0">
                <a:latin typeface="Arial Nova" panose="020B0504020202020204"/>
                <a:cs typeface="Arial" panose="020B0604020202020204" pitchFamily="34" charset="0"/>
              </a:rPr>
              <a:t>, 2013; </a:t>
            </a:r>
            <a:r>
              <a:rPr lang="en-GB" sz="1200" dirty="0" err="1">
                <a:latin typeface="Arial Nova" panose="020B0504020202020204"/>
                <a:cs typeface="Arial" panose="020B0604020202020204" pitchFamily="34" charset="0"/>
              </a:rPr>
              <a:t>Morfaw</a:t>
            </a:r>
            <a:r>
              <a:rPr lang="en-GB" sz="1200" dirty="0">
                <a:latin typeface="Arial Nova" panose="020B0504020202020204"/>
                <a:cs typeface="Arial" panose="020B0604020202020204" pitchFamily="34" charset="0"/>
              </a:rPr>
              <a:t>, </a:t>
            </a:r>
            <a:r>
              <a:rPr lang="en-GB" sz="1200" dirty="0" smtClean="0">
                <a:latin typeface="Arial Nova" panose="020B0504020202020204"/>
                <a:cs typeface="Arial" panose="020B0604020202020204" pitchFamily="34" charset="0"/>
              </a:rPr>
              <a:t>2013; </a:t>
            </a:r>
            <a:r>
              <a:rPr lang="en-ZA" sz="1200" dirty="0" err="1">
                <a:latin typeface="Arial Nova" panose="020B0504020202020204"/>
                <a:cs typeface="Arial" panose="020B0604020202020204" pitchFamily="34" charset="0"/>
              </a:rPr>
              <a:t>Musheke</a:t>
            </a:r>
            <a:r>
              <a:rPr lang="en-ZA" sz="1200" dirty="0">
                <a:latin typeface="Arial Nova" panose="020B0504020202020204"/>
                <a:cs typeface="Arial" panose="020B0604020202020204" pitchFamily="34" charset="0"/>
              </a:rPr>
              <a:t>, </a:t>
            </a:r>
            <a:r>
              <a:rPr lang="en-ZA" sz="1200" dirty="0" smtClean="0">
                <a:latin typeface="Arial Nova" panose="020B0504020202020204"/>
                <a:cs typeface="Arial" panose="020B0604020202020204" pitchFamily="34" charset="0"/>
              </a:rPr>
              <a:t>2013; </a:t>
            </a:r>
            <a:r>
              <a:rPr lang="en-ZA" sz="1200" dirty="0" smtClean="0">
                <a:latin typeface="Arial Nova" panose="020B0504020202020204"/>
              </a:rPr>
              <a:t>Pantalone</a:t>
            </a:r>
            <a:r>
              <a:rPr lang="en-ZA" sz="1200" dirty="0">
                <a:latin typeface="Arial Nova" panose="020B0504020202020204"/>
              </a:rPr>
              <a:t>, </a:t>
            </a:r>
            <a:r>
              <a:rPr lang="en-ZA" sz="1200" dirty="0" smtClean="0">
                <a:latin typeface="Arial Nova" panose="020B0504020202020204"/>
              </a:rPr>
              <a:t>2014; Hatcher, 2015 </a:t>
            </a:r>
            <a:endParaRPr lang="en-ZA" sz="1200" dirty="0">
              <a:latin typeface="Arial Nova" panose="020B0504020202020204"/>
            </a:endParaRPr>
          </a:p>
        </p:txBody>
      </p:sp>
    </p:spTree>
    <p:extLst>
      <p:ext uri="{BB962C8B-B14F-4D97-AF65-F5344CB8AC3E}">
        <p14:creationId xmlns:p14="http://schemas.microsoft.com/office/powerpoint/2010/main" val="22535558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6226" y="4892634"/>
            <a:ext cx="7886700" cy="1576923"/>
          </a:xfrm>
        </p:spPr>
        <p:txBody>
          <a:bodyPr>
            <a:normAutofit fontScale="90000"/>
          </a:bodyPr>
          <a:lstStyle/>
          <a:p>
            <a:r>
              <a:rPr lang="en-ZA" dirty="0" smtClean="0"/>
              <a:t>Biomedical tools alone will not achieve epidemic control</a:t>
            </a:r>
            <a:endParaRPr lang="en-ZA" dirty="0"/>
          </a:p>
        </p:txBody>
      </p:sp>
    </p:spTree>
    <p:extLst>
      <p:ext uri="{BB962C8B-B14F-4D97-AF65-F5344CB8AC3E}">
        <p14:creationId xmlns:p14="http://schemas.microsoft.com/office/powerpoint/2010/main" val="7328069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3200" dirty="0" smtClean="0"/>
              <a:t>Social and structural factors influence multiple adolescent health outcomes</a:t>
            </a:r>
            <a:endParaRPr lang="en-ZA" sz="3200" dirty="0"/>
          </a:p>
        </p:txBody>
      </p:sp>
      <p:pic>
        <p:nvPicPr>
          <p:cNvPr id="4" name="Content Placeholder 3"/>
          <p:cNvPicPr>
            <a:picLocks noGrp="1" noChangeAspect="1"/>
          </p:cNvPicPr>
          <p:nvPr>
            <p:ph idx="1"/>
          </p:nvPr>
        </p:nvPicPr>
        <p:blipFill>
          <a:blip r:embed="rId3"/>
          <a:stretch>
            <a:fillRect/>
          </a:stretch>
        </p:blipFill>
        <p:spPr>
          <a:xfrm>
            <a:off x="562860" y="1629437"/>
            <a:ext cx="8016875" cy="4144758"/>
          </a:xfrm>
          <a:prstGeom prst="rect">
            <a:avLst/>
          </a:prstGeom>
        </p:spPr>
      </p:pic>
      <p:sp>
        <p:nvSpPr>
          <p:cNvPr id="5" name="TextBox 4"/>
          <p:cNvSpPr txBox="1"/>
          <p:nvPr/>
        </p:nvSpPr>
        <p:spPr>
          <a:xfrm>
            <a:off x="5770705" y="1369650"/>
            <a:ext cx="2810435" cy="307777"/>
          </a:xfrm>
          <a:prstGeom prst="rect">
            <a:avLst/>
          </a:prstGeom>
          <a:noFill/>
        </p:spPr>
        <p:txBody>
          <a:bodyPr wrap="square" rtlCol="0">
            <a:spAutoFit/>
          </a:bodyPr>
          <a:lstStyle/>
          <a:p>
            <a:pPr algn="r"/>
            <a:r>
              <a:rPr lang="en-ZA" sz="1400" dirty="0" smtClean="0"/>
              <a:t>Source: Population Council, 2016</a:t>
            </a:r>
            <a:endParaRPr lang="en-ZA" sz="1400" dirty="0"/>
          </a:p>
        </p:txBody>
      </p:sp>
      <p:sp>
        <p:nvSpPr>
          <p:cNvPr id="6" name="TextBox 5"/>
          <p:cNvSpPr txBox="1"/>
          <p:nvPr/>
        </p:nvSpPr>
        <p:spPr>
          <a:xfrm>
            <a:off x="721122" y="5817371"/>
            <a:ext cx="8018280" cy="369332"/>
          </a:xfrm>
          <a:prstGeom prst="rect">
            <a:avLst/>
          </a:prstGeom>
          <a:noFill/>
        </p:spPr>
        <p:txBody>
          <a:bodyPr wrap="square" rtlCol="0">
            <a:spAutoFit/>
          </a:bodyPr>
          <a:lstStyle/>
          <a:p>
            <a:pPr algn="r"/>
            <a:r>
              <a:rPr lang="en-ZA" dirty="0" smtClean="0">
                <a:latin typeface="Raleway"/>
              </a:rPr>
              <a:t>… we must address these if we are to achieve the demographic dividend</a:t>
            </a:r>
            <a:endParaRPr lang="en-ZA" dirty="0">
              <a:latin typeface="Raleway"/>
            </a:endParaRPr>
          </a:p>
        </p:txBody>
      </p:sp>
    </p:spTree>
    <p:extLst>
      <p:ext uri="{BB962C8B-B14F-4D97-AF65-F5344CB8AC3E}">
        <p14:creationId xmlns:p14="http://schemas.microsoft.com/office/powerpoint/2010/main" val="20431719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894729" y="1477936"/>
            <a:ext cx="3889562" cy="4990099"/>
          </a:xfrm>
        </p:spPr>
        <p:txBody>
          <a:bodyPr>
            <a:normAutofit lnSpcReduction="10000"/>
          </a:bodyPr>
          <a:lstStyle/>
          <a:p>
            <a:pPr marL="0" indent="0">
              <a:buNone/>
            </a:pPr>
            <a:endParaRPr lang="en-ZA" dirty="0" smtClean="0">
              <a:latin typeface="Century Gothic" panose="020B0502020202020204" pitchFamily="34" charset="0"/>
            </a:endParaRPr>
          </a:p>
          <a:p>
            <a:pPr marL="0" indent="0">
              <a:buNone/>
            </a:pPr>
            <a:endParaRPr lang="en-ZA" dirty="0">
              <a:latin typeface="Century Gothic" panose="020B0502020202020204" pitchFamily="34" charset="0"/>
            </a:endParaRPr>
          </a:p>
          <a:p>
            <a:pPr marL="0" indent="0">
              <a:buNone/>
            </a:pPr>
            <a:endParaRPr lang="en-ZA" dirty="0" smtClean="0">
              <a:latin typeface="Century Gothic" panose="020B0502020202020204" pitchFamily="34" charset="0"/>
            </a:endParaRPr>
          </a:p>
          <a:p>
            <a:pPr marL="0" indent="0">
              <a:buNone/>
            </a:pPr>
            <a:endParaRPr lang="en-ZA" dirty="0">
              <a:latin typeface="Century Gothic" panose="020B0502020202020204" pitchFamily="34" charset="0"/>
            </a:endParaRPr>
          </a:p>
          <a:p>
            <a:pPr marL="0" indent="0">
              <a:buNone/>
            </a:pPr>
            <a:r>
              <a:rPr lang="en-ZA" dirty="0" smtClean="0">
                <a:latin typeface="Century Gothic" panose="020B0502020202020204" pitchFamily="34" charset="0"/>
              </a:rPr>
              <a:t>Social and structural factors can be addressed with programmatic timeframes</a:t>
            </a:r>
            <a:endParaRPr lang="en-ZA" dirty="0">
              <a:latin typeface="Century Gothic" panose="020B0502020202020204" pitchFamily="34" charset="0"/>
            </a:endParaRPr>
          </a:p>
        </p:txBody>
      </p:sp>
    </p:spTree>
    <p:extLst>
      <p:ext uri="{BB962C8B-B14F-4D97-AF65-F5344CB8AC3E}">
        <p14:creationId xmlns:p14="http://schemas.microsoft.com/office/powerpoint/2010/main" val="30896915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860" y="274639"/>
            <a:ext cx="8018280" cy="610732"/>
          </a:xfrm>
        </p:spPr>
        <p:txBody>
          <a:bodyPr>
            <a:normAutofit fontScale="90000"/>
          </a:bodyPr>
          <a:lstStyle/>
          <a:p>
            <a:r>
              <a:rPr lang="en-ZA" dirty="0" smtClean="0"/>
              <a:t>SASA! </a:t>
            </a:r>
            <a:endParaRPr lang="en-ZA" dirty="0"/>
          </a:p>
        </p:txBody>
      </p:sp>
      <p:sp>
        <p:nvSpPr>
          <p:cNvPr id="3" name="Content Placeholder 2"/>
          <p:cNvSpPr>
            <a:spLocks noGrp="1"/>
          </p:cNvSpPr>
          <p:nvPr>
            <p:ph idx="1"/>
          </p:nvPr>
        </p:nvSpPr>
        <p:spPr>
          <a:xfrm>
            <a:off x="310551" y="885371"/>
            <a:ext cx="8204799" cy="4693220"/>
          </a:xfrm>
        </p:spPr>
        <p:txBody>
          <a:bodyPr>
            <a:normAutofit/>
          </a:bodyPr>
          <a:lstStyle/>
          <a:p>
            <a:pPr marL="0" indent="0" algn="ctr">
              <a:buNone/>
            </a:pPr>
            <a:r>
              <a:rPr lang="en-US" sz="2400" dirty="0">
                <a:solidFill>
                  <a:srgbClr val="000000"/>
                </a:solidFill>
                <a:latin typeface="Arial Nova" panose="020B0504020202020204"/>
                <a:cs typeface="Corbel"/>
              </a:rPr>
              <a:t>Community mobilization approach to changing social norms that perpetuate violence against women and increase risk of </a:t>
            </a:r>
            <a:r>
              <a:rPr lang="en-US" sz="2400" dirty="0" smtClean="0">
                <a:solidFill>
                  <a:srgbClr val="000000"/>
                </a:solidFill>
                <a:latin typeface="Arial Nova" panose="020B0504020202020204"/>
                <a:cs typeface="Corbel"/>
              </a:rPr>
              <a:t>HIV</a:t>
            </a:r>
          </a:p>
          <a:p>
            <a:endParaRPr lang="en-US" dirty="0">
              <a:solidFill>
                <a:srgbClr val="000000"/>
              </a:solidFill>
              <a:latin typeface="Arial Nova" panose="020B0504020202020204"/>
              <a:cs typeface="Corbel"/>
            </a:endParaRPr>
          </a:p>
        </p:txBody>
      </p:sp>
      <p:pic>
        <p:nvPicPr>
          <p:cNvPr id="5" name="Picture 4"/>
          <p:cNvPicPr>
            <a:picLocks noChangeAspect="1"/>
          </p:cNvPicPr>
          <p:nvPr/>
        </p:nvPicPr>
        <p:blipFill>
          <a:blip r:embed="rId3"/>
          <a:stretch>
            <a:fillRect/>
          </a:stretch>
        </p:blipFill>
        <p:spPr>
          <a:xfrm>
            <a:off x="-793" y="2086975"/>
            <a:ext cx="9144793" cy="3620822"/>
          </a:xfrm>
          <a:prstGeom prst="rect">
            <a:avLst/>
          </a:prstGeom>
        </p:spPr>
      </p:pic>
      <p:pic>
        <p:nvPicPr>
          <p:cNvPr id="6" name="Picture 5"/>
          <p:cNvPicPr>
            <a:picLocks noChangeAspect="1"/>
          </p:cNvPicPr>
          <p:nvPr/>
        </p:nvPicPr>
        <p:blipFill>
          <a:blip r:embed="rId4"/>
          <a:stretch>
            <a:fillRect/>
          </a:stretch>
        </p:blipFill>
        <p:spPr>
          <a:xfrm>
            <a:off x="310551" y="5739673"/>
            <a:ext cx="6364776" cy="740315"/>
          </a:xfrm>
          <a:prstGeom prst="rect">
            <a:avLst/>
          </a:prstGeom>
        </p:spPr>
      </p:pic>
      <p:pic>
        <p:nvPicPr>
          <p:cNvPr id="7" name="Picture 6"/>
          <p:cNvPicPr>
            <a:picLocks noChangeAspect="1"/>
          </p:cNvPicPr>
          <p:nvPr/>
        </p:nvPicPr>
        <p:blipFill>
          <a:blip r:embed="rId5"/>
          <a:stretch>
            <a:fillRect/>
          </a:stretch>
        </p:blipFill>
        <p:spPr>
          <a:xfrm>
            <a:off x="6675327" y="5721627"/>
            <a:ext cx="2182557" cy="731583"/>
          </a:xfrm>
          <a:prstGeom prst="rect">
            <a:avLst/>
          </a:prstGeom>
        </p:spPr>
      </p:pic>
    </p:spTree>
    <p:extLst>
      <p:ext uri="{BB962C8B-B14F-4D97-AF65-F5344CB8AC3E}">
        <p14:creationId xmlns:p14="http://schemas.microsoft.com/office/powerpoint/2010/main" val="547576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SASA! Trial conclusions</a:t>
            </a:r>
            <a:endParaRPr lang="en-ZA" dirty="0"/>
          </a:p>
        </p:txBody>
      </p:sp>
      <p:sp>
        <p:nvSpPr>
          <p:cNvPr id="3" name="Content Placeholder 2"/>
          <p:cNvSpPr>
            <a:spLocks noGrp="1"/>
          </p:cNvSpPr>
          <p:nvPr>
            <p:ph idx="1"/>
          </p:nvPr>
        </p:nvSpPr>
        <p:spPr/>
        <p:txBody>
          <a:bodyPr>
            <a:normAutofit fontScale="92500" lnSpcReduction="10000"/>
          </a:bodyPr>
          <a:lstStyle/>
          <a:p>
            <a:r>
              <a:rPr lang="en-GB" sz="2000" b="1" dirty="0">
                <a:solidFill>
                  <a:srgbClr val="000000"/>
                </a:solidFill>
              </a:rPr>
              <a:t>SASA! had significant community impacts on:</a:t>
            </a:r>
          </a:p>
          <a:p>
            <a:pPr lvl="1"/>
            <a:r>
              <a:rPr lang="en-GB" sz="1800" dirty="0">
                <a:solidFill>
                  <a:srgbClr val="000000"/>
                </a:solidFill>
              </a:rPr>
              <a:t>Past year occurrence of physical violence among those with a history of violence (</a:t>
            </a:r>
            <a:r>
              <a:rPr lang="en-GB" sz="1800" dirty="0">
                <a:solidFill>
                  <a:srgbClr val="FF0000"/>
                </a:solidFill>
              </a:rPr>
              <a:t>52% lower, significant</a:t>
            </a:r>
            <a:r>
              <a:rPr lang="en-GB" sz="1800" dirty="0">
                <a:solidFill>
                  <a:srgbClr val="000000"/>
                </a:solidFill>
              </a:rPr>
              <a:t>)</a:t>
            </a:r>
          </a:p>
          <a:p>
            <a:pPr lvl="1"/>
            <a:r>
              <a:rPr lang="en-GB" sz="1800" dirty="0" smtClean="0">
                <a:solidFill>
                  <a:srgbClr val="000000"/>
                </a:solidFill>
              </a:rPr>
              <a:t>Attitudes </a:t>
            </a:r>
            <a:r>
              <a:rPr lang="en-GB" sz="1800" dirty="0">
                <a:solidFill>
                  <a:srgbClr val="000000"/>
                </a:solidFill>
              </a:rPr>
              <a:t>towards the acceptability of violence &amp; women being able to refuse sex</a:t>
            </a:r>
          </a:p>
          <a:p>
            <a:pPr lvl="1"/>
            <a:r>
              <a:rPr lang="en-GB" sz="1800" dirty="0" smtClean="0">
                <a:solidFill>
                  <a:srgbClr val="000000"/>
                </a:solidFill>
              </a:rPr>
              <a:t>Levels </a:t>
            </a:r>
            <a:r>
              <a:rPr lang="en-GB" sz="1800" dirty="0">
                <a:solidFill>
                  <a:srgbClr val="000000"/>
                </a:solidFill>
              </a:rPr>
              <a:t>of sexual concurrency reported by men</a:t>
            </a:r>
          </a:p>
          <a:p>
            <a:pPr lvl="1"/>
            <a:r>
              <a:rPr lang="en-GB" sz="1800" dirty="0">
                <a:solidFill>
                  <a:srgbClr val="000000"/>
                </a:solidFill>
              </a:rPr>
              <a:t>Women’s reported ability to refuse sex</a:t>
            </a:r>
          </a:p>
          <a:p>
            <a:pPr lvl="1"/>
            <a:endParaRPr lang="en-GB" sz="1800" dirty="0">
              <a:solidFill>
                <a:srgbClr val="000000"/>
              </a:solidFill>
            </a:endParaRPr>
          </a:p>
          <a:p>
            <a:pPr marL="342900" lvl="1" indent="-342900">
              <a:buFont typeface="Arial" panose="020B0604020202020204" pitchFamily="34" charset="0"/>
              <a:buChar char="•"/>
            </a:pPr>
            <a:r>
              <a:rPr lang="en-GB" sz="2000" b="1" dirty="0">
                <a:solidFill>
                  <a:srgbClr val="000000"/>
                </a:solidFill>
              </a:rPr>
              <a:t>Promising community impacts on</a:t>
            </a:r>
            <a:r>
              <a:rPr lang="en-GB" sz="2000" dirty="0">
                <a:solidFill>
                  <a:srgbClr val="000000"/>
                </a:solidFill>
              </a:rPr>
              <a:t>:</a:t>
            </a:r>
          </a:p>
          <a:p>
            <a:pPr lvl="1"/>
            <a:r>
              <a:rPr lang="en-GB" sz="1800" dirty="0">
                <a:solidFill>
                  <a:srgbClr val="000000"/>
                </a:solidFill>
              </a:rPr>
              <a:t>Overall levels physical violence (</a:t>
            </a:r>
            <a:r>
              <a:rPr lang="en-GB" sz="1800" dirty="0">
                <a:solidFill>
                  <a:srgbClr val="FF0000"/>
                </a:solidFill>
              </a:rPr>
              <a:t>52% lower,  not significant</a:t>
            </a:r>
            <a:r>
              <a:rPr lang="en-GB" sz="1800" dirty="0">
                <a:solidFill>
                  <a:srgbClr val="000000"/>
                </a:solidFill>
              </a:rPr>
              <a:t>)</a:t>
            </a:r>
          </a:p>
          <a:p>
            <a:pPr lvl="1"/>
            <a:r>
              <a:rPr lang="en-GB" sz="1800" dirty="0">
                <a:solidFill>
                  <a:srgbClr val="000000"/>
                </a:solidFill>
              </a:rPr>
              <a:t>New occurrence of violence in relationships</a:t>
            </a:r>
          </a:p>
          <a:p>
            <a:pPr lvl="1"/>
            <a:r>
              <a:rPr lang="en-GB" sz="1800" dirty="0" smtClean="0">
                <a:solidFill>
                  <a:srgbClr val="000000"/>
                </a:solidFill>
              </a:rPr>
              <a:t>Community </a:t>
            </a:r>
            <a:r>
              <a:rPr lang="en-GB" sz="1800" dirty="0">
                <a:solidFill>
                  <a:srgbClr val="000000"/>
                </a:solidFill>
              </a:rPr>
              <a:t>responses to women experiencing violence </a:t>
            </a:r>
          </a:p>
          <a:p>
            <a:pPr marL="685800" lvl="2" indent="-285750"/>
            <a:endParaRPr lang="en-GB" sz="1800" dirty="0">
              <a:solidFill>
                <a:srgbClr val="000000"/>
              </a:solidFill>
            </a:endParaRPr>
          </a:p>
          <a:p>
            <a:pPr marL="342900" lvl="1" indent="-342900"/>
            <a:r>
              <a:rPr lang="en-GB" sz="2000" b="1" dirty="0">
                <a:solidFill>
                  <a:srgbClr val="000000"/>
                </a:solidFill>
              </a:rPr>
              <a:t>Direct intervention exposure not necessary to achieve benefits</a:t>
            </a:r>
          </a:p>
          <a:p>
            <a:pPr marL="342900" lvl="1" indent="-342900"/>
            <a:r>
              <a:rPr lang="en-GB" sz="2000" dirty="0">
                <a:solidFill>
                  <a:srgbClr val="000000"/>
                </a:solidFill>
              </a:rPr>
              <a:t>Cost approximately $1 / day per activist supported</a:t>
            </a:r>
          </a:p>
          <a:p>
            <a:endParaRPr lang="en-ZA" dirty="0"/>
          </a:p>
        </p:txBody>
      </p:sp>
      <p:pic>
        <p:nvPicPr>
          <p:cNvPr id="4" name="Picture 3"/>
          <p:cNvPicPr>
            <a:picLocks noChangeAspect="1"/>
          </p:cNvPicPr>
          <p:nvPr/>
        </p:nvPicPr>
        <p:blipFill>
          <a:blip r:embed="rId3"/>
          <a:stretch>
            <a:fillRect/>
          </a:stretch>
        </p:blipFill>
        <p:spPr>
          <a:xfrm>
            <a:off x="5808491" y="2729354"/>
            <a:ext cx="2706859" cy="1426588"/>
          </a:xfrm>
          <a:prstGeom prst="rect">
            <a:avLst/>
          </a:prstGeom>
        </p:spPr>
      </p:pic>
      <p:sp>
        <p:nvSpPr>
          <p:cNvPr id="6" name="TextBox 5"/>
          <p:cNvSpPr txBox="1"/>
          <p:nvPr/>
        </p:nvSpPr>
        <p:spPr>
          <a:xfrm>
            <a:off x="5581934" y="5987664"/>
            <a:ext cx="3562066" cy="276999"/>
          </a:xfrm>
          <a:prstGeom prst="rect">
            <a:avLst/>
          </a:prstGeom>
          <a:noFill/>
        </p:spPr>
        <p:txBody>
          <a:bodyPr wrap="square" rtlCol="0">
            <a:spAutoFit/>
          </a:bodyPr>
          <a:lstStyle/>
          <a:p>
            <a:pPr algn="r"/>
            <a:r>
              <a:rPr lang="en-ZA" sz="1200" dirty="0" smtClean="0"/>
              <a:t>Source: </a:t>
            </a:r>
            <a:r>
              <a:rPr lang="en-ZA" sz="1200" dirty="0" err="1" smtClean="0"/>
              <a:t>Ambramsky</a:t>
            </a:r>
            <a:r>
              <a:rPr lang="en-ZA" sz="1200" dirty="0" smtClean="0"/>
              <a:t>, 2014; </a:t>
            </a:r>
            <a:r>
              <a:rPr lang="en-ZA" sz="1200" dirty="0" err="1" smtClean="0"/>
              <a:t>Starmann</a:t>
            </a:r>
            <a:r>
              <a:rPr lang="en-ZA" sz="1200" dirty="0" smtClean="0"/>
              <a:t>, 2016</a:t>
            </a:r>
            <a:endParaRPr lang="en-ZA" sz="1200" dirty="0"/>
          </a:p>
        </p:txBody>
      </p:sp>
    </p:spTree>
    <p:extLst>
      <p:ext uri="{BB962C8B-B14F-4D97-AF65-F5344CB8AC3E}">
        <p14:creationId xmlns:p14="http://schemas.microsoft.com/office/powerpoint/2010/main" val="358640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IDS 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DBD3347-1A0F-45F0-B4B5-B886B317FA11}" vid="{2289ECF3-0365-4EFC-8344-95011E66FDF4}"/>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AIDS2016_template</Template>
  <TotalTime>6166</TotalTime>
  <Words>1382</Words>
  <Application>Microsoft Office PowerPoint</Application>
  <PresentationFormat>On-screen Show (4:3)</PresentationFormat>
  <Paragraphs>136</Paragraphs>
  <Slides>16</Slides>
  <Notes>16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Arial Nova</vt:lpstr>
      <vt:lpstr>Calibri</vt:lpstr>
      <vt:lpstr>Century Gothic</vt:lpstr>
      <vt:lpstr>Corbel</vt:lpstr>
      <vt:lpstr>Helvetica Light</vt:lpstr>
      <vt:lpstr>Raleway</vt:lpstr>
      <vt:lpstr>Roboto</vt:lpstr>
      <vt:lpstr>AIDS 2016_Template</vt:lpstr>
      <vt:lpstr>1_Custom Design</vt:lpstr>
      <vt:lpstr>Girl-centred HIV prevention</vt:lpstr>
      <vt:lpstr>Adolescent girls and young women in sub-Saharan Africa are at high risk for HIV infection</vt:lpstr>
      <vt:lpstr>Pathways to HIV risk</vt:lpstr>
      <vt:lpstr>Violence and harmful gender norms impact the treatment cascade</vt:lpstr>
      <vt:lpstr>Biomedical tools alone will not achieve epidemic control</vt:lpstr>
      <vt:lpstr>Social and structural factors influence multiple adolescent health outcomes</vt:lpstr>
      <vt:lpstr>PowerPoint Presentation</vt:lpstr>
      <vt:lpstr>SASA! </vt:lpstr>
      <vt:lpstr>SASA! Trial conclusions</vt:lpstr>
      <vt:lpstr>Cash transfers and HIV</vt:lpstr>
      <vt:lpstr>We need innovative combination approaches that can go to scale</vt:lpstr>
      <vt:lpstr>Integrating prevention responses at a clinic level</vt:lpstr>
      <vt:lpstr>Integrating prevention responses at a clinic level</vt:lpstr>
      <vt:lpstr>Multi-sectoral programming at scale</vt:lpstr>
      <vt:lpstr>Girl-centred HIV prevention - conclusions</vt:lpstr>
      <vt:lpstr>Acknowledgements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Entwistle</dc:creator>
  <cp:lastModifiedBy>Saal</cp:lastModifiedBy>
  <cp:revision>55</cp:revision>
  <cp:lastPrinted>2017-01-16T15:31:13Z</cp:lastPrinted>
  <dcterms:created xsi:type="dcterms:W3CDTF">2017-01-13T09:09:35Z</dcterms:created>
  <dcterms:modified xsi:type="dcterms:W3CDTF">2018-07-24T14:08:44Z</dcterms:modified>
</cp:coreProperties>
</file>